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1"/>
  </p:sldMasterIdLst>
  <p:notesMasterIdLst>
    <p:notesMasterId r:id="rId55"/>
  </p:notesMasterIdLst>
  <p:handoutMasterIdLst>
    <p:handoutMasterId r:id="rId56"/>
  </p:handoutMasterIdLst>
  <p:sldIdLst>
    <p:sldId id="264" r:id="rId2"/>
    <p:sldId id="265" r:id="rId3"/>
    <p:sldId id="313" r:id="rId4"/>
    <p:sldId id="277" r:id="rId5"/>
    <p:sldId id="315" r:id="rId6"/>
    <p:sldId id="316" r:id="rId7"/>
    <p:sldId id="318" r:id="rId8"/>
    <p:sldId id="317" r:id="rId9"/>
    <p:sldId id="320" r:id="rId10"/>
    <p:sldId id="321" r:id="rId11"/>
    <p:sldId id="322" r:id="rId12"/>
    <p:sldId id="319" r:id="rId13"/>
    <p:sldId id="324" r:id="rId14"/>
    <p:sldId id="325" r:id="rId15"/>
    <p:sldId id="323" r:id="rId16"/>
    <p:sldId id="327" r:id="rId17"/>
    <p:sldId id="328" r:id="rId18"/>
    <p:sldId id="329" r:id="rId19"/>
    <p:sldId id="307" r:id="rId20"/>
    <p:sldId id="309" r:id="rId21"/>
    <p:sldId id="314" r:id="rId22"/>
    <p:sldId id="330" r:id="rId23"/>
    <p:sldId id="326" r:id="rId24"/>
    <p:sldId id="332" r:id="rId25"/>
    <p:sldId id="333" r:id="rId26"/>
    <p:sldId id="334" r:id="rId27"/>
    <p:sldId id="331" r:id="rId28"/>
    <p:sldId id="336" r:id="rId29"/>
    <p:sldId id="337" r:id="rId30"/>
    <p:sldId id="335" r:id="rId31"/>
    <p:sldId id="339" r:id="rId32"/>
    <p:sldId id="340" r:id="rId33"/>
    <p:sldId id="338" r:id="rId34"/>
    <p:sldId id="342" r:id="rId35"/>
    <p:sldId id="343" r:id="rId36"/>
    <p:sldId id="344" r:id="rId37"/>
    <p:sldId id="341" r:id="rId38"/>
    <p:sldId id="346" r:id="rId39"/>
    <p:sldId id="345" r:id="rId40"/>
    <p:sldId id="348" r:id="rId41"/>
    <p:sldId id="349" r:id="rId42"/>
    <p:sldId id="350" r:id="rId43"/>
    <p:sldId id="306" r:id="rId44"/>
    <p:sldId id="351" r:id="rId45"/>
    <p:sldId id="347" r:id="rId46"/>
    <p:sldId id="353" r:id="rId47"/>
    <p:sldId id="352" r:id="rId48"/>
    <p:sldId id="355" r:id="rId49"/>
    <p:sldId id="356" r:id="rId50"/>
    <p:sldId id="357" r:id="rId51"/>
    <p:sldId id="310" r:id="rId52"/>
    <p:sldId id="311" r:id="rId53"/>
    <p:sldId id="312" r:id="rId54"/>
  </p:sldIdLst>
  <p:sldSz cx="12192000" cy="6858000"/>
  <p:notesSz cx="6858000" cy="9144000"/>
  <p:defaultTextStyle>
    <a:defPPr>
      <a:defRPr lang="en-US"/>
    </a:defPPr>
    <a:lvl1pPr algn="l" rtl="0" eaLnBrk="0" fontAlgn="base" hangingPunct="0">
      <a:spcBef>
        <a:spcPct val="0"/>
      </a:spcBef>
      <a:spcAft>
        <a:spcPct val="0"/>
      </a:spcAft>
      <a:defRPr kern="1200">
        <a:solidFill>
          <a:schemeClr val="tx1"/>
        </a:solidFill>
        <a:latin typeface="Calibri" charset="0"/>
        <a:ea typeface="+mn-ea"/>
        <a:cs typeface="+mn-cs"/>
      </a:defRPr>
    </a:lvl1pPr>
    <a:lvl2pPr marL="457200" algn="l" rtl="0" eaLnBrk="0" fontAlgn="base" hangingPunct="0">
      <a:spcBef>
        <a:spcPct val="0"/>
      </a:spcBef>
      <a:spcAft>
        <a:spcPct val="0"/>
      </a:spcAft>
      <a:defRPr kern="1200">
        <a:solidFill>
          <a:schemeClr val="tx1"/>
        </a:solidFill>
        <a:latin typeface="Calibri" charset="0"/>
        <a:ea typeface="+mn-ea"/>
        <a:cs typeface="+mn-cs"/>
      </a:defRPr>
    </a:lvl2pPr>
    <a:lvl3pPr marL="914400" algn="l" rtl="0" eaLnBrk="0" fontAlgn="base" hangingPunct="0">
      <a:spcBef>
        <a:spcPct val="0"/>
      </a:spcBef>
      <a:spcAft>
        <a:spcPct val="0"/>
      </a:spcAft>
      <a:defRPr kern="1200">
        <a:solidFill>
          <a:schemeClr val="tx1"/>
        </a:solidFill>
        <a:latin typeface="Calibri" charset="0"/>
        <a:ea typeface="+mn-ea"/>
        <a:cs typeface="+mn-cs"/>
      </a:defRPr>
    </a:lvl3pPr>
    <a:lvl4pPr marL="1371600" algn="l" rtl="0" eaLnBrk="0" fontAlgn="base" hangingPunct="0">
      <a:spcBef>
        <a:spcPct val="0"/>
      </a:spcBef>
      <a:spcAft>
        <a:spcPct val="0"/>
      </a:spcAft>
      <a:defRPr kern="1200">
        <a:solidFill>
          <a:schemeClr val="tx1"/>
        </a:solidFill>
        <a:latin typeface="Calibri" charset="0"/>
        <a:ea typeface="+mn-ea"/>
        <a:cs typeface="+mn-cs"/>
      </a:defRPr>
    </a:lvl4pPr>
    <a:lvl5pPr marL="1828800" algn="l" rtl="0" eaLnBrk="0" fontAlgn="base" hangingPunct="0">
      <a:spcBef>
        <a:spcPct val="0"/>
      </a:spcBef>
      <a:spcAft>
        <a:spcPct val="0"/>
      </a:spcAft>
      <a:defRPr kern="1200">
        <a:solidFill>
          <a:schemeClr val="tx1"/>
        </a:solidFill>
        <a:latin typeface="Calibri" charset="0"/>
        <a:ea typeface="+mn-ea"/>
        <a:cs typeface="+mn-cs"/>
      </a:defRPr>
    </a:lvl5pPr>
    <a:lvl6pPr marL="2286000" algn="l" defTabSz="914400" rtl="0" eaLnBrk="1" latinLnBrk="0" hangingPunct="1">
      <a:defRPr kern="1200">
        <a:solidFill>
          <a:schemeClr val="tx1"/>
        </a:solidFill>
        <a:latin typeface="Calibri" charset="0"/>
        <a:ea typeface="+mn-ea"/>
        <a:cs typeface="+mn-cs"/>
      </a:defRPr>
    </a:lvl6pPr>
    <a:lvl7pPr marL="2743200" algn="l" defTabSz="914400" rtl="0" eaLnBrk="1" latinLnBrk="0" hangingPunct="1">
      <a:defRPr kern="1200">
        <a:solidFill>
          <a:schemeClr val="tx1"/>
        </a:solidFill>
        <a:latin typeface="Calibri" charset="0"/>
        <a:ea typeface="+mn-ea"/>
        <a:cs typeface="+mn-cs"/>
      </a:defRPr>
    </a:lvl7pPr>
    <a:lvl8pPr marL="3200400" algn="l" defTabSz="914400" rtl="0" eaLnBrk="1" latinLnBrk="0" hangingPunct="1">
      <a:defRPr kern="1200">
        <a:solidFill>
          <a:schemeClr val="tx1"/>
        </a:solidFill>
        <a:latin typeface="Calibri" charset="0"/>
        <a:ea typeface="+mn-ea"/>
        <a:cs typeface="+mn-cs"/>
      </a:defRPr>
    </a:lvl8pPr>
    <a:lvl9pPr marL="3657600" algn="l" defTabSz="914400" rtl="0" eaLnBrk="1" latinLnBrk="0" hangingPunct="1">
      <a:defRPr kern="1200">
        <a:solidFill>
          <a:schemeClr val="tx1"/>
        </a:solidFill>
        <a:latin typeface="Calibri" charset="0"/>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A78"/>
    <a:srgbClr val="000000"/>
    <a:srgbClr val="006298"/>
    <a:srgbClr val="FF6300"/>
    <a:srgbClr val="E9255F"/>
    <a:srgbClr val="0098D4"/>
    <a:srgbClr val="00B8E7"/>
    <a:srgbClr val="81D0ED"/>
    <a:srgbClr val="F6B7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6370"/>
  </p:normalViewPr>
  <p:slideViewPr>
    <p:cSldViewPr snapToGrid="0" snapToObjects="1">
      <p:cViewPr varScale="1">
        <p:scale>
          <a:sx n="109" d="100"/>
          <a:sy n="109" d="100"/>
        </p:scale>
        <p:origin x="672" y="114"/>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snapToObjects="1">
      <p:cViewPr varScale="1">
        <p:scale>
          <a:sx n="87" d="100"/>
          <a:sy n="87" d="100"/>
        </p:scale>
        <p:origin x="3090" y="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commentAuthors" Target="commentAuthors.xml"/><Relationship Id="rId61"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E8AA413-85C6-40F2-B867-268CAAA7E377}" type="datetimeFigureOut">
              <a:rPr lang="en-US" smtClean="0"/>
              <a:t>7/30/2021</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767803E-66EE-42CE-8DFB-98553954E472}" type="slidenum">
              <a:rPr lang="en-US" smtClean="0"/>
              <a:t>‹#›</a:t>
            </a:fld>
            <a:endParaRPr lang="en-US"/>
          </a:p>
        </p:txBody>
      </p:sp>
    </p:spTree>
    <p:extLst>
      <p:ext uri="{BB962C8B-B14F-4D97-AF65-F5344CB8AC3E}">
        <p14:creationId xmlns:p14="http://schemas.microsoft.com/office/powerpoint/2010/main" val="217621028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a:defRPr/>
            </a:pPr>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a:latin typeface="+mn-lt"/>
              </a:defRPr>
            </a:lvl1pPr>
          </a:lstStyle>
          <a:p>
            <a:pPr>
              <a:defRPr/>
            </a:pPr>
            <a:fld id="{86680D68-05FF-7942-990A-B21BB8E6CE33}" type="datetimeFigureOut">
              <a:rPr lang="en-US"/>
              <a:pPr>
                <a:defRPr/>
              </a:pPr>
              <a:t>7/30/2021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a:defRPr/>
            </a:pPr>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eaLnBrk="1" fontAlgn="auto" hangingPunct="1">
              <a:spcBef>
                <a:spcPts val="0"/>
              </a:spcBef>
              <a:spcAft>
                <a:spcPts val="0"/>
              </a:spcAft>
              <a:defRPr sz="1200">
                <a:latin typeface="+mn-lt"/>
              </a:defRPr>
            </a:lvl1pPr>
          </a:lstStyle>
          <a:p>
            <a:pPr>
              <a:defRPr/>
            </a:pPr>
            <a:fld id="{91CAE60C-72A0-D14D-8733-C13212F694AD}" type="slidenum">
              <a:rPr lang="en-US"/>
              <a:pPr>
                <a:defRPr/>
              </a:pPr>
              <a:t>‹#›</a:t>
            </a:fld>
            <a:endParaRPr lang="en-US"/>
          </a:p>
        </p:txBody>
      </p:sp>
    </p:spTree>
    <p:extLst>
      <p:ext uri="{BB962C8B-B14F-4D97-AF65-F5344CB8AC3E}">
        <p14:creationId xmlns:p14="http://schemas.microsoft.com/office/powerpoint/2010/main" val="123380552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b="1" dirty="0"/>
              <a:t>Instructions:</a:t>
            </a:r>
            <a:br>
              <a:rPr lang="en-US" dirty="0"/>
            </a:br>
            <a:r>
              <a:rPr lang="en-US" dirty="0"/>
              <a:t>Briefly review with students the major concepts you will be covering during this class. There is one objective for every major A-head section of the chapter.</a:t>
            </a:r>
          </a:p>
          <a:p>
            <a:endParaRPr lang="en-US" dirty="0"/>
          </a:p>
        </p:txBody>
      </p:sp>
      <p:sp>
        <p:nvSpPr>
          <p:cNvPr id="4" name="Slide Number Placeholder 3"/>
          <p:cNvSpPr>
            <a:spLocks noGrp="1"/>
          </p:cNvSpPr>
          <p:nvPr>
            <p:ph type="sldNum" sz="quarter" idx="5"/>
          </p:nvPr>
        </p:nvSpPr>
        <p:spPr/>
        <p:txBody>
          <a:bodyPr/>
          <a:lstStyle/>
          <a:p>
            <a:pPr>
              <a:defRPr/>
            </a:pPr>
            <a:fld id="{91CAE60C-72A0-D14D-8733-C13212F694AD}" type="slidenum">
              <a:rPr lang="en-US" smtClean="0"/>
              <a:pPr>
                <a:defRPr/>
              </a:pPr>
              <a:t>2</a:t>
            </a:fld>
            <a:endParaRPr lang="en-US"/>
          </a:p>
        </p:txBody>
      </p:sp>
    </p:spTree>
    <p:extLst>
      <p:ext uri="{BB962C8B-B14F-4D97-AF65-F5344CB8AC3E}">
        <p14:creationId xmlns:p14="http://schemas.microsoft.com/office/powerpoint/2010/main" val="9730360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b="1" dirty="0"/>
              <a:t>Instructions:</a:t>
            </a:r>
            <a:br>
              <a:rPr lang="en-US" dirty="0"/>
            </a:br>
            <a:r>
              <a:rPr lang="en-US" dirty="0"/>
              <a:t>Briefly review with students the major concepts you will be covering during this class. There is one objective for every major A-head section of the chapter.</a:t>
            </a:r>
          </a:p>
          <a:p>
            <a:endParaRPr lang="en-US" dirty="0"/>
          </a:p>
        </p:txBody>
      </p:sp>
      <p:sp>
        <p:nvSpPr>
          <p:cNvPr id="4" name="Slide Number Placeholder 3"/>
          <p:cNvSpPr>
            <a:spLocks noGrp="1"/>
          </p:cNvSpPr>
          <p:nvPr>
            <p:ph type="sldNum" sz="quarter" idx="5"/>
          </p:nvPr>
        </p:nvSpPr>
        <p:spPr/>
        <p:txBody>
          <a:bodyPr/>
          <a:lstStyle/>
          <a:p>
            <a:pPr>
              <a:defRPr/>
            </a:pPr>
            <a:fld id="{91CAE60C-72A0-D14D-8733-C13212F694AD}" type="slidenum">
              <a:rPr lang="en-US" smtClean="0"/>
              <a:pPr>
                <a:defRPr/>
              </a:pPr>
              <a:t>3</a:t>
            </a:fld>
            <a:endParaRPr lang="en-US"/>
          </a:p>
        </p:txBody>
      </p:sp>
    </p:spTree>
    <p:extLst>
      <p:ext uri="{BB962C8B-B14F-4D97-AF65-F5344CB8AC3E}">
        <p14:creationId xmlns:p14="http://schemas.microsoft.com/office/powerpoint/2010/main" val="21805103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b="1" dirty="0"/>
              <a:t>Instructions:</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Use the Knowledge Check questions to periodically pose a question to students during class to gauge how well they can recall the material that was presented. </a:t>
            </a:r>
          </a:p>
          <a:p>
            <a:endParaRPr lang="en-US" dirty="0"/>
          </a:p>
        </p:txBody>
      </p:sp>
      <p:sp>
        <p:nvSpPr>
          <p:cNvPr id="4" name="Slide Number Placeholder 3"/>
          <p:cNvSpPr>
            <a:spLocks noGrp="1"/>
          </p:cNvSpPr>
          <p:nvPr>
            <p:ph type="sldNum" sz="quarter" idx="5"/>
          </p:nvPr>
        </p:nvSpPr>
        <p:spPr/>
        <p:txBody>
          <a:bodyPr/>
          <a:lstStyle/>
          <a:p>
            <a:pPr>
              <a:defRPr/>
            </a:pPr>
            <a:fld id="{91CAE60C-72A0-D14D-8733-C13212F694AD}" type="slidenum">
              <a:rPr lang="en-US" smtClean="0"/>
              <a:pPr>
                <a:defRPr/>
              </a:pPr>
              <a:t>19</a:t>
            </a:fld>
            <a:endParaRPr lang="en-US"/>
          </a:p>
        </p:txBody>
      </p:sp>
    </p:spTree>
    <p:extLst>
      <p:ext uri="{BB962C8B-B14F-4D97-AF65-F5344CB8AC3E}">
        <p14:creationId xmlns:p14="http://schemas.microsoft.com/office/powerpoint/2010/main" val="34366447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b="1" dirty="0"/>
              <a:t>Instructions:</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Use the Knowledge Check questions to periodically pose a question to students during class to gauge how well they can recall the material that was presented. </a:t>
            </a:r>
          </a:p>
          <a:p>
            <a:endParaRPr lang="en-US" dirty="0"/>
          </a:p>
        </p:txBody>
      </p:sp>
      <p:sp>
        <p:nvSpPr>
          <p:cNvPr id="4" name="Slide Number Placeholder 3"/>
          <p:cNvSpPr>
            <a:spLocks noGrp="1"/>
          </p:cNvSpPr>
          <p:nvPr>
            <p:ph type="sldNum" sz="quarter" idx="5"/>
          </p:nvPr>
        </p:nvSpPr>
        <p:spPr/>
        <p:txBody>
          <a:bodyPr/>
          <a:lstStyle/>
          <a:p>
            <a:pPr>
              <a:defRPr/>
            </a:pPr>
            <a:fld id="{91CAE60C-72A0-D14D-8733-C13212F694AD}" type="slidenum">
              <a:rPr lang="en-US" smtClean="0"/>
              <a:pPr>
                <a:defRPr/>
              </a:pPr>
              <a:t>20</a:t>
            </a:fld>
            <a:endParaRPr lang="en-US"/>
          </a:p>
        </p:txBody>
      </p:sp>
    </p:spTree>
    <p:extLst>
      <p:ext uri="{BB962C8B-B14F-4D97-AF65-F5344CB8AC3E}">
        <p14:creationId xmlns:p14="http://schemas.microsoft.com/office/powerpoint/2010/main" val="24546827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b="1" dirty="0"/>
              <a:t>Instructions:</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Use the Knowledge Check questions to periodically pose a question to students during class to gauge how well they can recall the material that was presented. </a:t>
            </a:r>
          </a:p>
          <a:p>
            <a:endParaRPr lang="en-US" dirty="0"/>
          </a:p>
        </p:txBody>
      </p:sp>
      <p:sp>
        <p:nvSpPr>
          <p:cNvPr id="4" name="Slide Number Placeholder 3"/>
          <p:cNvSpPr>
            <a:spLocks noGrp="1"/>
          </p:cNvSpPr>
          <p:nvPr>
            <p:ph type="sldNum" sz="quarter" idx="5"/>
          </p:nvPr>
        </p:nvSpPr>
        <p:spPr/>
        <p:txBody>
          <a:bodyPr/>
          <a:lstStyle/>
          <a:p>
            <a:pPr>
              <a:defRPr/>
            </a:pPr>
            <a:fld id="{91CAE60C-72A0-D14D-8733-C13212F694AD}" type="slidenum">
              <a:rPr lang="en-US" smtClean="0"/>
              <a:pPr>
                <a:defRPr/>
              </a:pPr>
              <a:t>21</a:t>
            </a:fld>
            <a:endParaRPr lang="en-US"/>
          </a:p>
        </p:txBody>
      </p:sp>
    </p:spTree>
    <p:extLst>
      <p:ext uri="{BB962C8B-B14F-4D97-AF65-F5344CB8AC3E}">
        <p14:creationId xmlns:p14="http://schemas.microsoft.com/office/powerpoint/2010/main" val="23198995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b="1" dirty="0"/>
              <a:t>Instructions:</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Use the Think, Pair, Share activity to encourage students to solve problems collaboratively and to apply the real-world skill of evaluating, modifying, and debugging code created by another programmer. </a:t>
            </a:r>
          </a:p>
          <a:p>
            <a:endParaRPr lang="en-US" dirty="0"/>
          </a:p>
        </p:txBody>
      </p:sp>
      <p:sp>
        <p:nvSpPr>
          <p:cNvPr id="4" name="Slide Number Placeholder 3"/>
          <p:cNvSpPr>
            <a:spLocks noGrp="1"/>
          </p:cNvSpPr>
          <p:nvPr>
            <p:ph type="sldNum" sz="quarter" idx="5"/>
          </p:nvPr>
        </p:nvSpPr>
        <p:spPr/>
        <p:txBody>
          <a:bodyPr/>
          <a:lstStyle/>
          <a:p>
            <a:pPr>
              <a:defRPr/>
            </a:pPr>
            <a:fld id="{91CAE60C-72A0-D14D-8733-C13212F694AD}" type="slidenum">
              <a:rPr lang="en-US" smtClean="0"/>
              <a:pPr>
                <a:defRPr/>
              </a:pPr>
              <a:t>43</a:t>
            </a:fld>
            <a:endParaRPr lang="en-US"/>
          </a:p>
        </p:txBody>
      </p:sp>
    </p:spTree>
    <p:extLst>
      <p:ext uri="{BB962C8B-B14F-4D97-AF65-F5344CB8AC3E}">
        <p14:creationId xmlns:p14="http://schemas.microsoft.com/office/powerpoint/2010/main" val="28747662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b="1" dirty="0"/>
              <a:t>Instructions:</a:t>
            </a:r>
          </a:p>
          <a:p>
            <a:r>
              <a:rPr lang="en-US" sz="1200" dirty="0">
                <a:effectLst/>
                <a:latin typeface="Calibri" panose="020F0502020204030204" pitchFamily="34" charset="0"/>
                <a:ea typeface="Calibri" panose="020F0502020204030204" pitchFamily="34" charset="0"/>
                <a:cs typeface="Times New Roman" panose="02020603050405020304" pitchFamily="18" charset="0"/>
              </a:rPr>
              <a:t>Use the Discussion activity to encourage group conversation about a related topic of interest.</a:t>
            </a:r>
            <a:endParaRPr lang="en-US" dirty="0"/>
          </a:p>
          <a:p>
            <a:endParaRPr lang="en-US" dirty="0"/>
          </a:p>
        </p:txBody>
      </p:sp>
      <p:sp>
        <p:nvSpPr>
          <p:cNvPr id="4" name="Slide Number Placeholder 3"/>
          <p:cNvSpPr>
            <a:spLocks noGrp="1"/>
          </p:cNvSpPr>
          <p:nvPr>
            <p:ph type="sldNum" sz="quarter" idx="5"/>
          </p:nvPr>
        </p:nvSpPr>
        <p:spPr/>
        <p:txBody>
          <a:bodyPr/>
          <a:lstStyle/>
          <a:p>
            <a:pPr>
              <a:defRPr/>
            </a:pPr>
            <a:fld id="{91CAE60C-72A0-D14D-8733-C13212F694AD}" type="slidenum">
              <a:rPr lang="en-US" smtClean="0"/>
              <a:pPr>
                <a:defRPr/>
              </a:pPr>
              <a:t>51</a:t>
            </a:fld>
            <a:endParaRPr lang="en-US"/>
          </a:p>
        </p:txBody>
      </p:sp>
    </p:spTree>
    <p:extLst>
      <p:ext uri="{BB962C8B-B14F-4D97-AF65-F5344CB8AC3E}">
        <p14:creationId xmlns:p14="http://schemas.microsoft.com/office/powerpoint/2010/main" val="23705091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b="1" dirty="0"/>
              <a:t>Instructions:</a:t>
            </a:r>
          </a:p>
          <a:p>
            <a:pPr marL="0" indent="0">
              <a:buFontTx/>
              <a:buNone/>
            </a:pPr>
            <a:r>
              <a:rPr lang="en-US" dirty="0"/>
              <a:t>Use the Self-Assessment question to encourage students to evaluate their progress or goals in the course, as well as determine how they might apply their learning or grow as an individual. </a:t>
            </a:r>
          </a:p>
          <a:p>
            <a:endParaRPr lang="en-US" dirty="0"/>
          </a:p>
        </p:txBody>
      </p:sp>
      <p:sp>
        <p:nvSpPr>
          <p:cNvPr id="4" name="Slide Number Placeholder 3"/>
          <p:cNvSpPr>
            <a:spLocks noGrp="1"/>
          </p:cNvSpPr>
          <p:nvPr>
            <p:ph type="sldNum" sz="quarter" idx="5"/>
          </p:nvPr>
        </p:nvSpPr>
        <p:spPr/>
        <p:txBody>
          <a:bodyPr/>
          <a:lstStyle/>
          <a:p>
            <a:pPr>
              <a:defRPr/>
            </a:pPr>
            <a:fld id="{91CAE60C-72A0-D14D-8733-C13212F694AD}" type="slidenum">
              <a:rPr lang="en-US" smtClean="0"/>
              <a:pPr>
                <a:defRPr/>
              </a:pPr>
              <a:t>52</a:t>
            </a:fld>
            <a:endParaRPr lang="en-US"/>
          </a:p>
        </p:txBody>
      </p:sp>
    </p:spTree>
    <p:extLst>
      <p:ext uri="{BB962C8B-B14F-4D97-AF65-F5344CB8AC3E}">
        <p14:creationId xmlns:p14="http://schemas.microsoft.com/office/powerpoint/2010/main" val="15520282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b="1" dirty="0"/>
              <a:t>Instructions: </a:t>
            </a:r>
            <a:br>
              <a:rPr lang="en-US" dirty="0"/>
            </a:br>
            <a:r>
              <a:rPr lang="en-US" dirty="0"/>
              <a:t>Reiterate the learning objectives for the lesson. Students should use this information to guide their studies and reinforcement of new concepts. </a:t>
            </a:r>
          </a:p>
          <a:p>
            <a:endParaRPr lang="en-US" dirty="0"/>
          </a:p>
        </p:txBody>
      </p:sp>
      <p:sp>
        <p:nvSpPr>
          <p:cNvPr id="4" name="Slide Number Placeholder 3"/>
          <p:cNvSpPr>
            <a:spLocks noGrp="1"/>
          </p:cNvSpPr>
          <p:nvPr>
            <p:ph type="sldNum" sz="quarter" idx="5"/>
          </p:nvPr>
        </p:nvSpPr>
        <p:spPr/>
        <p:txBody>
          <a:bodyPr/>
          <a:lstStyle/>
          <a:p>
            <a:pPr>
              <a:defRPr/>
            </a:pPr>
            <a:fld id="{91CAE60C-72A0-D14D-8733-C13212F694AD}" type="slidenum">
              <a:rPr lang="en-US" smtClean="0"/>
              <a:pPr>
                <a:defRPr/>
              </a:pPr>
              <a:t>53</a:t>
            </a:fld>
            <a:endParaRPr lang="en-US"/>
          </a:p>
        </p:txBody>
      </p:sp>
    </p:spTree>
    <p:extLst>
      <p:ext uri="{BB962C8B-B14F-4D97-AF65-F5344CB8AC3E}">
        <p14:creationId xmlns:p14="http://schemas.microsoft.com/office/powerpoint/2010/main" val="365423232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tretch>
            <a:fillRect/>
          </a:stretch>
        </p:blipFill>
        <p:spPr>
          <a:xfrm>
            <a:off x="192" y="16"/>
            <a:ext cx="12191807" cy="6865874"/>
          </a:xfrm>
          <a:prstGeom prst="rect">
            <a:avLst/>
          </a:prstGeom>
        </p:spPr>
      </p:pic>
      <p:sp>
        <p:nvSpPr>
          <p:cNvPr id="2" name="Title 1"/>
          <p:cNvSpPr>
            <a:spLocks noGrp="1"/>
          </p:cNvSpPr>
          <p:nvPr>
            <p:ph type="title"/>
          </p:nvPr>
        </p:nvSpPr>
        <p:spPr>
          <a:xfrm>
            <a:off x="838200" y="2291187"/>
            <a:ext cx="10515600" cy="684026"/>
          </a:xfrm>
        </p:spPr>
        <p:txBody>
          <a:bodyPr/>
          <a:lstStyle>
            <a:lvl1pPr>
              <a:defRPr>
                <a:solidFill>
                  <a:schemeClr val="bg1"/>
                </a:solidFill>
              </a:defRPr>
            </a:lvl1pPr>
          </a:lstStyle>
          <a:p>
            <a:r>
              <a:rPr lang="en-US" dirty="0"/>
              <a:t>Click to edit Master title style</a:t>
            </a:r>
          </a:p>
        </p:txBody>
      </p:sp>
      <p:sp>
        <p:nvSpPr>
          <p:cNvPr id="3" name="Text Placeholder 2"/>
          <p:cNvSpPr>
            <a:spLocks noGrp="1"/>
          </p:cNvSpPr>
          <p:nvPr>
            <p:ph type="body" sz="quarter" idx="10" hasCustomPrompt="1"/>
          </p:nvPr>
        </p:nvSpPr>
        <p:spPr>
          <a:xfrm>
            <a:off x="4867275" y="3619985"/>
            <a:ext cx="2457450" cy="597477"/>
          </a:xfrm>
        </p:spPr>
        <p:txBody>
          <a:bodyPr>
            <a:normAutofit/>
          </a:bodyPr>
          <a:lstStyle>
            <a:lvl1pPr marL="0" indent="0" algn="ctr">
              <a:buNone/>
              <a:defRPr sz="2000" b="0" i="0">
                <a:solidFill>
                  <a:schemeClr val="bg1"/>
                </a:solidFill>
                <a:latin typeface="Arial" charset="0"/>
                <a:ea typeface="Arial" charset="0"/>
                <a:cs typeface="Arial" charset="0"/>
              </a:defRPr>
            </a:lvl1pPr>
          </a:lstStyle>
          <a:p>
            <a:pPr lvl="0"/>
            <a:r>
              <a:rPr lang="en-US" dirty="0"/>
              <a:t>Click to edit date</a:t>
            </a:r>
          </a:p>
        </p:txBody>
      </p:sp>
      <p:pic>
        <p:nvPicPr>
          <p:cNvPr id="9" name="Picture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24861" y="6356350"/>
            <a:ext cx="1699425" cy="383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Footer Placeholder 4"/>
          <p:cNvSpPr>
            <a:spLocks noGrp="1"/>
          </p:cNvSpPr>
          <p:nvPr>
            <p:ph type="ftr" sz="quarter" idx="3"/>
          </p:nvPr>
        </p:nvSpPr>
        <p:spPr>
          <a:xfrm>
            <a:off x="2923890" y="6356350"/>
            <a:ext cx="8801669" cy="365125"/>
          </a:xfrm>
          <a:prstGeom prst="rect">
            <a:avLst/>
          </a:prstGeom>
        </p:spPr>
        <p:txBody>
          <a:bodyPr vert="horz" lIns="91440" tIns="45720" rIns="91440" bIns="45720" rtlCol="0" anchor="ctr"/>
          <a:lstStyle>
            <a:lvl1pPr algn="l" eaLnBrk="1" fontAlgn="auto" hangingPunct="1">
              <a:spcBef>
                <a:spcPts val="0"/>
              </a:spcBef>
              <a:spcAft>
                <a:spcPts val="0"/>
              </a:spcAft>
              <a:defRPr lang="en-US" sz="1400" b="0" i="0" u="none" strike="noStrike" baseline="0" smtClean="0">
                <a:solidFill>
                  <a:schemeClr val="bg1"/>
                </a:solidFill>
                <a:latin typeface="arial" charset="0"/>
              </a:defRPr>
            </a:lvl1pPr>
          </a:lstStyle>
          <a:p>
            <a:r>
              <a:rPr lang="en-US"/>
              <a:t>Carey/Vodnik, ]avaScript for Web Warriors, 7th Edition. © 2022 Cengage. All Rights Reserved. May not be scanned, copied or duplicated, or posted to a publicly accessible website, in whole or in part.</a:t>
            </a:r>
            <a:endParaRPr lang="en-US" dirty="0"/>
          </a:p>
        </p:txBody>
      </p:sp>
    </p:spTree>
    <p:extLst>
      <p:ext uri="{BB962C8B-B14F-4D97-AF65-F5344CB8AC3E}">
        <p14:creationId xmlns:p14="http://schemas.microsoft.com/office/powerpoint/2010/main" val="17326586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mage and Caption">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p>
        </p:txBody>
      </p:sp>
      <p:sp>
        <p:nvSpPr>
          <p:cNvPr id="6" name="Picture Placeholder 5"/>
          <p:cNvSpPr>
            <a:spLocks noGrp="1"/>
          </p:cNvSpPr>
          <p:nvPr>
            <p:ph type="pic" sz="quarter" idx="10"/>
          </p:nvPr>
        </p:nvSpPr>
        <p:spPr>
          <a:xfrm>
            <a:off x="733118" y="1619557"/>
            <a:ext cx="6477000" cy="4259263"/>
          </a:xfrm>
        </p:spPr>
        <p:txBody>
          <a:bodyPr/>
          <a:lstStyle/>
          <a:p>
            <a:r>
              <a:rPr lang="en-US"/>
              <a:t>Click icon to add picture</a:t>
            </a:r>
          </a:p>
        </p:txBody>
      </p:sp>
      <p:sp>
        <p:nvSpPr>
          <p:cNvPr id="10" name="Text Placeholder 9"/>
          <p:cNvSpPr>
            <a:spLocks noGrp="1"/>
          </p:cNvSpPr>
          <p:nvPr>
            <p:ph type="body" sz="quarter" idx="11" hasCustomPrompt="1"/>
          </p:nvPr>
        </p:nvSpPr>
        <p:spPr>
          <a:xfrm>
            <a:off x="7478972" y="4070657"/>
            <a:ext cx="3976406" cy="1808163"/>
          </a:xfrm>
        </p:spPr>
        <p:txBody>
          <a:bodyPr/>
          <a:lstStyle>
            <a:lvl1pPr marL="0" marR="0" indent="0" algn="l" defTabSz="914400" rtl="0" eaLnBrk="0" fontAlgn="base" latinLnBrk="0" hangingPunct="0">
              <a:lnSpc>
                <a:spcPct val="100000"/>
              </a:lnSpc>
              <a:spcBef>
                <a:spcPct val="0"/>
              </a:spcBef>
              <a:spcAft>
                <a:spcPct val="0"/>
              </a:spcAft>
              <a:buClrTx/>
              <a:buSzTx/>
              <a:buFontTx/>
              <a:buNone/>
              <a:tabLst/>
              <a:defRPr sz="1800">
                <a:solidFill>
                  <a:srgbClr val="006298"/>
                </a:solidFill>
                <a:latin typeface="Arial" panose="020B0604020202020204" pitchFamily="34" charset="0"/>
                <a:cs typeface="Arial" panose="020B0604020202020204" pitchFamily="34" charset="0"/>
              </a:defRPr>
            </a:lvl1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Click to add caption to accompany content. Lorem ipsum dolor sit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amet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consectetur</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adipiscing</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elit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sed</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do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eiusmod</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tempor</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incididunt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ut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labore</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et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dolore</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magna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aliqua</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Viverra</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vitae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congue</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eu</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consequat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ac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felis</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donec</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et.</a:t>
            </a:r>
          </a:p>
        </p:txBody>
      </p:sp>
      <p:sp>
        <p:nvSpPr>
          <p:cNvPr id="8" name="Footer"/>
          <p:cNvSpPr txBox="1"/>
          <p:nvPr userDrawn="1"/>
        </p:nvSpPr>
        <p:spPr>
          <a:xfrm>
            <a:off x="3007866" y="6323299"/>
            <a:ext cx="8956009" cy="477054"/>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4A78"/>
                </a:solidFill>
                <a:effectLst/>
                <a:uLnTx/>
                <a:uFillTx/>
                <a:latin typeface="arial" charset="0"/>
                <a:ea typeface="+mn-ea"/>
                <a:cs typeface="+mn-cs"/>
              </a:rPr>
              <a:t>Carey/</a:t>
            </a:r>
            <a:r>
              <a:rPr kumimoji="0" lang="en-US" sz="1400" b="0" i="0" u="none" strike="noStrike" kern="1200" cap="none" spc="0" normalizeH="0" baseline="0" noProof="0" dirty="0" err="1">
                <a:ln>
                  <a:noFill/>
                </a:ln>
                <a:solidFill>
                  <a:srgbClr val="004A78"/>
                </a:solidFill>
                <a:effectLst/>
                <a:uLnTx/>
                <a:uFillTx/>
                <a:latin typeface="arial" charset="0"/>
                <a:ea typeface="+mn-ea"/>
                <a:cs typeface="+mn-cs"/>
              </a:rPr>
              <a:t>Vodnik</a:t>
            </a:r>
            <a:r>
              <a:rPr kumimoji="0" lang="en-US" sz="1400" b="0" i="0" u="none" strike="noStrike" kern="1200" cap="none" spc="0" normalizeH="0" baseline="0" noProof="0" dirty="0">
                <a:ln>
                  <a:noFill/>
                </a:ln>
                <a:solidFill>
                  <a:srgbClr val="004A78"/>
                </a:solidFill>
                <a:effectLst/>
                <a:uLnTx/>
                <a:uFillTx/>
                <a:latin typeface="arial" charset="0"/>
                <a:ea typeface="+mn-ea"/>
                <a:cs typeface="+mn-cs"/>
              </a:rPr>
              <a:t>, </a:t>
            </a:r>
            <a:r>
              <a:rPr kumimoji="0" lang="en-US" sz="1400" b="0" i="1" u="none" strike="noStrike" kern="1200" cap="none" spc="0" normalizeH="0" baseline="0" noProof="0" dirty="0">
                <a:ln>
                  <a:noFill/>
                </a:ln>
                <a:solidFill>
                  <a:srgbClr val="004A78"/>
                </a:solidFill>
                <a:effectLst/>
                <a:uLnTx/>
                <a:uFillTx/>
                <a:latin typeface="arial" charset="0"/>
                <a:ea typeface="+mn-ea"/>
                <a:cs typeface="+mn-cs"/>
              </a:rPr>
              <a:t>JavaScript for Web Warriors</a:t>
            </a:r>
            <a:r>
              <a:rPr kumimoji="0" lang="en-US" sz="1400" b="0" i="0" u="none" strike="noStrike" kern="1200" cap="none" spc="0" normalizeH="0" baseline="0" noProof="0" dirty="0">
                <a:ln>
                  <a:noFill/>
                </a:ln>
                <a:solidFill>
                  <a:srgbClr val="004A78"/>
                </a:solidFill>
                <a:effectLst/>
                <a:uLnTx/>
                <a:uFillTx/>
                <a:latin typeface="arial" charset="0"/>
                <a:ea typeface="+mn-ea"/>
                <a:cs typeface="+mn-cs"/>
              </a:rPr>
              <a:t>, 7th Edition. © 2022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871192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ulleted Lis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12" name="Text Placeholder 11"/>
          <p:cNvSpPr>
            <a:spLocks noGrp="1"/>
          </p:cNvSpPr>
          <p:nvPr>
            <p:ph type="body" sz="quarter" idx="17" hasCustomPrompt="1"/>
          </p:nvPr>
        </p:nvSpPr>
        <p:spPr>
          <a:xfrm>
            <a:off x="743576" y="1638300"/>
            <a:ext cx="10711543" cy="4394200"/>
          </a:xfrm>
        </p:spPr>
        <p:txBody>
          <a:bodyPr>
            <a:normAutofit/>
          </a:bodyPr>
          <a:lstStyle>
            <a:lvl1pPr marL="342900" indent="-342900">
              <a:buClr>
                <a:srgbClr val="000000"/>
              </a:buClr>
              <a:buFont typeface="Arial" charset="0"/>
              <a:buChar char="•"/>
              <a:defRPr sz="2000">
                <a:solidFill>
                  <a:srgbClr val="000000"/>
                </a:solidFill>
              </a:defRPr>
            </a:lvl1pPr>
            <a:lvl2pPr marL="685800" marR="0" indent="-228600" algn="l" defTabSz="914400" rtl="0" eaLnBrk="1" fontAlgn="base" latinLnBrk="0" hangingPunct="1">
              <a:lnSpc>
                <a:spcPct val="90000"/>
              </a:lnSpc>
              <a:spcBef>
                <a:spcPts val="500"/>
              </a:spcBef>
              <a:spcAft>
                <a:spcPct val="0"/>
              </a:spcAft>
              <a:buClr>
                <a:srgbClr val="000000"/>
              </a:buClr>
              <a:buSzTx/>
              <a:buFont typeface="Arial" charset="0"/>
              <a:buChar char="•"/>
              <a:tabLst/>
              <a:defRPr sz="2000" baseline="0">
                <a:solidFill>
                  <a:srgbClr val="000000"/>
                </a:solidFill>
              </a:defRPr>
            </a:lvl2pPr>
            <a:lvl3pPr marL="1143000" indent="-228600">
              <a:buClr>
                <a:srgbClr val="000000"/>
              </a:buClr>
              <a:buFont typeface="Arial" charset="0"/>
              <a:buChar char="•"/>
              <a:defRPr sz="2000">
                <a:solidFill>
                  <a:srgbClr val="000000"/>
                </a:solidFill>
              </a:defRPr>
            </a:lvl3pPr>
            <a:lvl4pPr marL="1600200" indent="-228600">
              <a:buClr>
                <a:srgbClr val="000000"/>
              </a:buClr>
              <a:buSzPct val="50000"/>
              <a:buFont typeface="Calibri" charset="0"/>
              <a:buChar char="▶"/>
              <a:defRPr sz="2000"/>
            </a:lvl4pPr>
            <a:lvl5pPr marL="2057400" indent="-228600">
              <a:buClr>
                <a:srgbClr val="000000"/>
              </a:buClr>
              <a:buFont typeface="Helvetica" charset="0"/>
              <a:buChar char="⁃"/>
              <a:defRPr sz="2000"/>
            </a:lvl5pPr>
          </a:lstStyle>
          <a:p>
            <a:pPr lvl="0"/>
            <a:r>
              <a:rPr lang="en-US" dirty="0"/>
              <a:t>Click to add text here.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Faucibus</a:t>
            </a:r>
            <a:r>
              <a:rPr lang="en-US" dirty="0"/>
              <a:t> </a:t>
            </a:r>
            <a:r>
              <a:rPr lang="en-US" dirty="0" err="1"/>
              <a:t>nisl</a:t>
            </a:r>
            <a:r>
              <a:rPr lang="en-US" dirty="0"/>
              <a:t> </a:t>
            </a:r>
            <a:r>
              <a:rPr lang="en-US" dirty="0" err="1"/>
              <a:t>tincidunt</a:t>
            </a:r>
            <a:r>
              <a:rPr lang="en-US" dirty="0"/>
              <a:t> </a:t>
            </a:r>
            <a:r>
              <a:rPr lang="en-US" dirty="0" err="1"/>
              <a:t>eget</a:t>
            </a:r>
            <a:r>
              <a:rPr lang="en-US" dirty="0"/>
              <a:t> </a:t>
            </a:r>
            <a:r>
              <a:rPr lang="en-US" dirty="0" err="1"/>
              <a:t>nullam</a:t>
            </a:r>
            <a:r>
              <a:rPr lang="en-US" dirty="0"/>
              <a:t> non.</a:t>
            </a:r>
          </a:p>
          <a:p>
            <a:pPr lvl="1"/>
            <a:r>
              <a:rPr lang="en-US" dirty="0" err="1"/>
              <a:t>Mauris</a:t>
            </a:r>
            <a:r>
              <a:rPr lang="en-US" dirty="0"/>
              <a:t> a </a:t>
            </a:r>
            <a:r>
              <a:rPr lang="en-US" dirty="0" err="1"/>
              <a:t>diam</a:t>
            </a:r>
            <a:r>
              <a:rPr lang="en-US" dirty="0"/>
              <a:t> </a:t>
            </a:r>
            <a:r>
              <a:rPr lang="en-US" dirty="0" err="1"/>
              <a:t>maecenas</a:t>
            </a:r>
            <a:r>
              <a:rPr lang="en-US" dirty="0"/>
              <a:t> </a:t>
            </a:r>
            <a:r>
              <a:rPr lang="en-US" dirty="0" err="1"/>
              <a:t>sed</a:t>
            </a:r>
            <a:r>
              <a:rPr lang="en-US" dirty="0"/>
              <a:t> </a:t>
            </a:r>
            <a:r>
              <a:rPr lang="en-US" dirty="0" err="1"/>
              <a:t>enim</a:t>
            </a:r>
            <a:r>
              <a:rPr lang="en-US" dirty="0"/>
              <a:t> </a:t>
            </a:r>
            <a:r>
              <a:rPr lang="en-US" dirty="0" err="1"/>
              <a:t>ut</a:t>
            </a:r>
            <a:r>
              <a:rPr lang="en-US" dirty="0"/>
              <a:t> </a:t>
            </a:r>
            <a:r>
              <a:rPr lang="en-US" dirty="0" err="1"/>
              <a:t>sem</a:t>
            </a:r>
            <a:r>
              <a:rPr lang="en-US" dirty="0"/>
              <a:t> </a:t>
            </a:r>
            <a:r>
              <a:rPr lang="en-US" dirty="0" err="1"/>
              <a:t>viverra</a:t>
            </a:r>
            <a:r>
              <a:rPr lang="en-US" dirty="0"/>
              <a:t>.</a:t>
            </a:r>
          </a:p>
          <a:p>
            <a:pPr lvl="1"/>
            <a:r>
              <a:rPr lang="en-US" dirty="0" err="1"/>
              <a:t>Sed</a:t>
            </a:r>
            <a:r>
              <a:rPr lang="en-US" dirty="0"/>
              <a:t> </a:t>
            </a:r>
            <a:r>
              <a:rPr lang="en-US" dirty="0" err="1"/>
              <a:t>ullamcorper</a:t>
            </a:r>
            <a:r>
              <a:rPr lang="en-US" dirty="0"/>
              <a:t> </a:t>
            </a:r>
            <a:r>
              <a:rPr lang="en-US" dirty="0" err="1"/>
              <a:t>morbi</a:t>
            </a:r>
            <a:r>
              <a:rPr lang="en-US" dirty="0"/>
              <a:t> </a:t>
            </a:r>
            <a:r>
              <a:rPr lang="en-US" dirty="0" err="1"/>
              <a:t>tincidunt</a:t>
            </a:r>
            <a:r>
              <a:rPr lang="en-US" dirty="0"/>
              <a:t> </a:t>
            </a:r>
            <a:r>
              <a:rPr lang="en-US" dirty="0" err="1"/>
              <a:t>ornare</a:t>
            </a:r>
            <a:r>
              <a:rPr lang="en-US" dirty="0"/>
              <a:t>. Sit </a:t>
            </a:r>
            <a:r>
              <a:rPr lang="en-US" dirty="0" err="1"/>
              <a:t>amet</a:t>
            </a:r>
            <a:r>
              <a:rPr lang="en-US" dirty="0"/>
              <a:t> </a:t>
            </a:r>
            <a:r>
              <a:rPr lang="en-US" dirty="0" err="1"/>
              <a:t>volutpat</a:t>
            </a:r>
            <a:r>
              <a:rPr lang="en-US" dirty="0"/>
              <a:t> </a:t>
            </a:r>
            <a:r>
              <a:rPr lang="en-US" dirty="0" err="1"/>
              <a:t>consequat</a:t>
            </a:r>
            <a:r>
              <a:rPr lang="en-US" dirty="0"/>
              <a:t> </a:t>
            </a:r>
            <a:r>
              <a:rPr lang="en-US" dirty="0" err="1"/>
              <a:t>mauris</a:t>
            </a:r>
            <a:r>
              <a:rPr lang="en-US" dirty="0"/>
              <a:t> </a:t>
            </a:r>
            <a:r>
              <a:rPr lang="en-US" dirty="0" err="1"/>
              <a:t>nunc</a:t>
            </a:r>
            <a:r>
              <a:rPr lang="en-US" dirty="0"/>
              <a:t> </a:t>
            </a:r>
            <a:r>
              <a:rPr lang="en-US" dirty="0" err="1"/>
              <a:t>congue</a:t>
            </a:r>
            <a:r>
              <a:rPr lang="en-US" dirty="0"/>
              <a:t> nisi. </a:t>
            </a:r>
            <a:r>
              <a:rPr lang="en-US" dirty="0" err="1"/>
              <a:t>Mauris</a:t>
            </a:r>
            <a:r>
              <a:rPr lang="en-US" dirty="0"/>
              <a:t> sit </a:t>
            </a:r>
            <a:r>
              <a:rPr lang="en-US" dirty="0" err="1"/>
              <a:t>amet</a:t>
            </a:r>
            <a:r>
              <a:rPr lang="en-US" dirty="0"/>
              <a:t> </a:t>
            </a:r>
            <a:r>
              <a:rPr lang="en-US" dirty="0" err="1"/>
              <a:t>massa</a:t>
            </a:r>
            <a:r>
              <a:rPr lang="en-US" dirty="0"/>
              <a:t> vitae.</a:t>
            </a:r>
          </a:p>
          <a:p>
            <a:pPr lvl="2"/>
            <a:r>
              <a:rPr lang="en-US" dirty="0" err="1"/>
              <a:t>Consectetur</a:t>
            </a:r>
            <a:r>
              <a:rPr lang="en-US" dirty="0"/>
              <a:t> libero id </a:t>
            </a:r>
            <a:r>
              <a:rPr lang="en-US" dirty="0" err="1"/>
              <a:t>faucibus</a:t>
            </a:r>
            <a:r>
              <a:rPr lang="en-US" dirty="0"/>
              <a:t> </a:t>
            </a:r>
            <a:r>
              <a:rPr lang="en-US" dirty="0" err="1"/>
              <a:t>nisl</a:t>
            </a:r>
            <a:r>
              <a:rPr lang="en-US" dirty="0"/>
              <a:t> </a:t>
            </a:r>
            <a:r>
              <a:rPr lang="en-US" dirty="0" err="1"/>
              <a:t>tincidunt</a:t>
            </a:r>
            <a:r>
              <a:rPr lang="en-US" dirty="0"/>
              <a:t> </a:t>
            </a:r>
            <a:r>
              <a:rPr lang="en-US" dirty="0" err="1"/>
              <a:t>eget</a:t>
            </a:r>
            <a:r>
              <a:rPr lang="en-US" dirty="0"/>
              <a:t>.</a:t>
            </a:r>
          </a:p>
          <a:p>
            <a:pPr lvl="0"/>
            <a:r>
              <a:rPr lang="en-US" dirty="0" err="1"/>
              <a:t>Nulla</a:t>
            </a:r>
            <a:r>
              <a:rPr lang="en-US" dirty="0"/>
              <a:t> </a:t>
            </a:r>
            <a:r>
              <a:rPr lang="en-US" dirty="0" err="1"/>
              <a:t>facilisi</a:t>
            </a:r>
            <a:r>
              <a:rPr lang="en-US" dirty="0"/>
              <a:t> </a:t>
            </a:r>
            <a:r>
              <a:rPr lang="en-US" dirty="0" err="1"/>
              <a:t>morbi</a:t>
            </a:r>
            <a:r>
              <a:rPr lang="en-US" dirty="0"/>
              <a:t> tempus </a:t>
            </a:r>
            <a:r>
              <a:rPr lang="en-US" dirty="0" err="1"/>
              <a:t>iaculis</a:t>
            </a:r>
            <a:r>
              <a:rPr lang="en-US" dirty="0"/>
              <a:t> </a:t>
            </a:r>
            <a:r>
              <a:rPr lang="en-US" dirty="0" err="1"/>
              <a:t>urna</a:t>
            </a:r>
            <a:r>
              <a:rPr lang="en-US" dirty="0"/>
              <a:t> id </a:t>
            </a:r>
            <a:r>
              <a:rPr lang="en-US" dirty="0" err="1"/>
              <a:t>volutpat</a:t>
            </a:r>
            <a:r>
              <a:rPr lang="en-US" dirty="0"/>
              <a:t> lacus. </a:t>
            </a:r>
            <a:r>
              <a:rPr lang="en-US" dirty="0" err="1"/>
              <a:t>Imperdiet</a:t>
            </a:r>
            <a:r>
              <a:rPr lang="en-US" dirty="0"/>
              <a:t> </a:t>
            </a:r>
            <a:r>
              <a:rPr lang="en-US" dirty="0" err="1"/>
              <a:t>nulla</a:t>
            </a:r>
            <a:r>
              <a:rPr lang="en-US" dirty="0"/>
              <a:t> </a:t>
            </a:r>
            <a:r>
              <a:rPr lang="en-US" dirty="0" err="1"/>
              <a:t>malesuada</a:t>
            </a:r>
            <a:r>
              <a:rPr lang="en-US" dirty="0"/>
              <a:t> </a:t>
            </a:r>
            <a:r>
              <a:rPr lang="en-US" dirty="0" err="1"/>
              <a:t>pellentesque</a:t>
            </a:r>
            <a:r>
              <a:rPr lang="en-US" dirty="0"/>
              <a:t> </a:t>
            </a:r>
            <a:r>
              <a:rPr lang="en-US" dirty="0" err="1"/>
              <a:t>elit</a:t>
            </a:r>
            <a:r>
              <a:rPr lang="en-US" dirty="0"/>
              <a:t> </a:t>
            </a:r>
            <a:r>
              <a:rPr lang="en-US" dirty="0" err="1"/>
              <a:t>eget</a:t>
            </a:r>
            <a:r>
              <a:rPr lang="en-US" dirty="0"/>
              <a:t> gravida cum </a:t>
            </a:r>
            <a:r>
              <a:rPr lang="en-US" dirty="0" err="1"/>
              <a:t>sociis</a:t>
            </a:r>
            <a:r>
              <a:rPr lang="en-US" dirty="0"/>
              <a:t>.</a:t>
            </a:r>
          </a:p>
          <a:p>
            <a:pPr lvl="0"/>
            <a:r>
              <a:rPr lang="en-US" dirty="0" err="1"/>
              <a:t>Sed</a:t>
            </a:r>
            <a:r>
              <a:rPr lang="en-US" dirty="0"/>
              <a:t> </a:t>
            </a:r>
            <a:r>
              <a:rPr lang="en-US" dirty="0" err="1"/>
              <a:t>velit</a:t>
            </a:r>
            <a:r>
              <a:rPr lang="en-US" dirty="0"/>
              <a:t> </a:t>
            </a:r>
            <a:r>
              <a:rPr lang="en-US" dirty="0" err="1"/>
              <a:t>dignissim</a:t>
            </a:r>
            <a:r>
              <a:rPr lang="en-US" dirty="0"/>
              <a:t> </a:t>
            </a:r>
            <a:r>
              <a:rPr lang="en-US" dirty="0" err="1"/>
              <a:t>sodales</a:t>
            </a:r>
            <a:r>
              <a:rPr lang="en-US" dirty="0"/>
              <a:t> </a:t>
            </a:r>
            <a:r>
              <a:rPr lang="en-US" dirty="0" err="1"/>
              <a:t>ut.</a:t>
            </a:r>
            <a:endParaRPr lang="en-US" dirty="0"/>
          </a:p>
        </p:txBody>
      </p:sp>
      <p:sp>
        <p:nvSpPr>
          <p:cNvPr id="5" name="Footer"/>
          <p:cNvSpPr txBox="1"/>
          <p:nvPr userDrawn="1"/>
        </p:nvSpPr>
        <p:spPr>
          <a:xfrm>
            <a:off x="3007866" y="6323299"/>
            <a:ext cx="8956009" cy="477054"/>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4A78"/>
                </a:solidFill>
                <a:effectLst/>
                <a:uLnTx/>
                <a:uFillTx/>
                <a:latin typeface="arial" charset="0"/>
                <a:ea typeface="+mn-ea"/>
                <a:cs typeface="+mn-cs"/>
              </a:rPr>
              <a:t>Carey/</a:t>
            </a:r>
            <a:r>
              <a:rPr kumimoji="0" lang="en-US" sz="1400" b="0" i="0" u="none" strike="noStrike" kern="1200" cap="none" spc="0" normalizeH="0" baseline="0" noProof="0" dirty="0" err="1">
                <a:ln>
                  <a:noFill/>
                </a:ln>
                <a:solidFill>
                  <a:srgbClr val="004A78"/>
                </a:solidFill>
                <a:effectLst/>
                <a:uLnTx/>
                <a:uFillTx/>
                <a:latin typeface="arial" charset="0"/>
                <a:ea typeface="+mn-ea"/>
                <a:cs typeface="+mn-cs"/>
              </a:rPr>
              <a:t>Vodnik</a:t>
            </a:r>
            <a:r>
              <a:rPr kumimoji="0" lang="en-US" sz="1400" b="0" i="0" u="none" strike="noStrike" kern="1200" cap="none" spc="0" normalizeH="0" baseline="0" noProof="0" dirty="0">
                <a:ln>
                  <a:noFill/>
                </a:ln>
                <a:solidFill>
                  <a:srgbClr val="004A78"/>
                </a:solidFill>
                <a:effectLst/>
                <a:uLnTx/>
                <a:uFillTx/>
                <a:latin typeface="arial" charset="0"/>
                <a:ea typeface="+mn-ea"/>
                <a:cs typeface="+mn-cs"/>
              </a:rPr>
              <a:t>, </a:t>
            </a:r>
            <a:r>
              <a:rPr kumimoji="0" lang="en-US" sz="1400" b="0" i="1" u="none" strike="noStrike" kern="1200" cap="none" spc="0" normalizeH="0" baseline="0" noProof="0" dirty="0">
                <a:ln>
                  <a:noFill/>
                </a:ln>
                <a:solidFill>
                  <a:srgbClr val="004A78"/>
                </a:solidFill>
                <a:effectLst/>
                <a:uLnTx/>
                <a:uFillTx/>
                <a:latin typeface="arial" charset="0"/>
                <a:ea typeface="+mn-ea"/>
                <a:cs typeface="+mn-cs"/>
              </a:rPr>
              <a:t>JavaScript for Web Warriors</a:t>
            </a:r>
            <a:r>
              <a:rPr kumimoji="0" lang="en-US" sz="1400" b="0" i="0" u="none" strike="noStrike" kern="1200" cap="none" spc="0" normalizeH="0" baseline="0" noProof="0" dirty="0">
                <a:ln>
                  <a:noFill/>
                </a:ln>
                <a:solidFill>
                  <a:srgbClr val="004A78"/>
                </a:solidFill>
                <a:effectLst/>
                <a:uLnTx/>
                <a:uFillTx/>
                <a:latin typeface="arial" charset="0"/>
                <a:ea typeface="+mn-ea"/>
                <a:cs typeface="+mn-cs"/>
              </a:rPr>
              <a:t>, 7th Edition. © 2022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9058116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Numbered Lis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12" name="Text Placeholder 11"/>
          <p:cNvSpPr>
            <a:spLocks noGrp="1"/>
          </p:cNvSpPr>
          <p:nvPr>
            <p:ph type="body" sz="quarter" idx="17" hasCustomPrompt="1"/>
          </p:nvPr>
        </p:nvSpPr>
        <p:spPr>
          <a:xfrm>
            <a:off x="743576" y="1638300"/>
            <a:ext cx="10711543" cy="4394200"/>
          </a:xfrm>
        </p:spPr>
        <p:txBody>
          <a:bodyPr>
            <a:normAutofit/>
          </a:bodyPr>
          <a:lstStyle>
            <a:lvl1pPr marL="457200" indent="-457200">
              <a:buClr>
                <a:srgbClr val="000000"/>
              </a:buClr>
              <a:buFont typeface="+mj-lt"/>
              <a:buAutoNum type="arabicPeriod"/>
              <a:defRPr sz="2000">
                <a:solidFill>
                  <a:srgbClr val="000000"/>
                </a:solidFill>
              </a:defRPr>
            </a:lvl1pPr>
            <a:lvl2pPr marL="457200" marR="0" indent="0" algn="l" defTabSz="914400" rtl="0" eaLnBrk="1" fontAlgn="base" latinLnBrk="0" hangingPunct="1">
              <a:lnSpc>
                <a:spcPct val="90000"/>
              </a:lnSpc>
              <a:spcBef>
                <a:spcPts val="500"/>
              </a:spcBef>
              <a:spcAft>
                <a:spcPct val="0"/>
              </a:spcAft>
              <a:buClr>
                <a:srgbClr val="006298"/>
              </a:buClr>
              <a:buSzTx/>
              <a:buFont typeface="Arial" charset="0"/>
              <a:buNone/>
              <a:tabLst/>
              <a:defRPr sz="2000" baseline="0"/>
            </a:lvl2pPr>
            <a:lvl3pPr marL="1143000" indent="-228600">
              <a:buClr>
                <a:srgbClr val="000000"/>
              </a:buClr>
              <a:buFont typeface="Arial" charset="0"/>
              <a:buChar char="•"/>
              <a:defRPr sz="2000"/>
            </a:lvl3pPr>
            <a:lvl4pPr marL="1600200" indent="-228600">
              <a:buClr>
                <a:srgbClr val="000000"/>
              </a:buClr>
              <a:buSzPct val="50000"/>
              <a:buFont typeface="Calibri" charset="0"/>
              <a:buChar char="▶"/>
              <a:defRPr sz="2000"/>
            </a:lvl4pPr>
            <a:lvl5pPr marL="2057400" indent="-228600">
              <a:buClr>
                <a:srgbClr val="000000"/>
              </a:buClr>
              <a:buFont typeface="Helvetica" charset="0"/>
              <a:buChar char="⁃"/>
              <a:defRPr sz="2000"/>
            </a:lvl5pPr>
          </a:lstStyle>
          <a:p>
            <a:pPr lvl="0"/>
            <a:r>
              <a:rPr lang="en-US" dirty="0"/>
              <a:t>Click to add text here.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Faucibus</a:t>
            </a:r>
            <a:r>
              <a:rPr lang="en-US" dirty="0"/>
              <a:t> </a:t>
            </a:r>
            <a:r>
              <a:rPr lang="en-US" dirty="0" err="1"/>
              <a:t>nisl</a:t>
            </a:r>
            <a:r>
              <a:rPr lang="en-US" dirty="0"/>
              <a:t> </a:t>
            </a:r>
            <a:r>
              <a:rPr lang="en-US" dirty="0" err="1"/>
              <a:t>tincidunt</a:t>
            </a:r>
            <a:r>
              <a:rPr lang="en-US" dirty="0"/>
              <a:t> </a:t>
            </a:r>
            <a:r>
              <a:rPr lang="en-US" dirty="0" err="1"/>
              <a:t>eget</a:t>
            </a:r>
            <a:r>
              <a:rPr lang="en-US" dirty="0"/>
              <a:t> </a:t>
            </a:r>
            <a:r>
              <a:rPr lang="en-US" dirty="0" err="1"/>
              <a:t>nullam</a:t>
            </a:r>
            <a:r>
              <a:rPr lang="en-US" dirty="0"/>
              <a:t> non.</a:t>
            </a:r>
          </a:p>
          <a:p>
            <a:pPr lvl="0"/>
            <a:r>
              <a:rPr lang="en-US" dirty="0" err="1"/>
              <a:t>Mauris</a:t>
            </a:r>
            <a:r>
              <a:rPr lang="en-US" dirty="0"/>
              <a:t> a </a:t>
            </a:r>
            <a:r>
              <a:rPr lang="en-US" dirty="0" err="1"/>
              <a:t>diam</a:t>
            </a:r>
            <a:r>
              <a:rPr lang="en-US" dirty="0"/>
              <a:t> </a:t>
            </a:r>
            <a:r>
              <a:rPr lang="en-US" dirty="0" err="1"/>
              <a:t>maecenas</a:t>
            </a:r>
            <a:r>
              <a:rPr lang="en-US" dirty="0"/>
              <a:t> </a:t>
            </a:r>
            <a:r>
              <a:rPr lang="en-US" dirty="0" err="1"/>
              <a:t>sed</a:t>
            </a:r>
            <a:r>
              <a:rPr lang="en-US" dirty="0"/>
              <a:t> </a:t>
            </a:r>
            <a:r>
              <a:rPr lang="en-US" dirty="0" err="1"/>
              <a:t>enim</a:t>
            </a:r>
            <a:r>
              <a:rPr lang="en-US" dirty="0"/>
              <a:t> </a:t>
            </a:r>
            <a:r>
              <a:rPr lang="en-US" dirty="0" err="1"/>
              <a:t>ut</a:t>
            </a:r>
            <a:r>
              <a:rPr lang="en-US" dirty="0"/>
              <a:t> </a:t>
            </a:r>
            <a:r>
              <a:rPr lang="en-US" dirty="0" err="1"/>
              <a:t>sem</a:t>
            </a:r>
            <a:r>
              <a:rPr lang="en-US" dirty="0"/>
              <a:t> </a:t>
            </a:r>
            <a:r>
              <a:rPr lang="en-US" dirty="0" err="1"/>
              <a:t>viverra</a:t>
            </a:r>
            <a:r>
              <a:rPr lang="en-US" dirty="0"/>
              <a:t>.</a:t>
            </a:r>
          </a:p>
          <a:p>
            <a:pPr lvl="0"/>
            <a:r>
              <a:rPr lang="en-US" dirty="0" err="1"/>
              <a:t>Sed</a:t>
            </a:r>
            <a:r>
              <a:rPr lang="en-US" dirty="0"/>
              <a:t> </a:t>
            </a:r>
            <a:r>
              <a:rPr lang="en-US" dirty="0" err="1"/>
              <a:t>ullamcorper</a:t>
            </a:r>
            <a:r>
              <a:rPr lang="en-US" dirty="0"/>
              <a:t> </a:t>
            </a:r>
            <a:r>
              <a:rPr lang="en-US" dirty="0" err="1"/>
              <a:t>morbi</a:t>
            </a:r>
            <a:r>
              <a:rPr lang="en-US" dirty="0"/>
              <a:t> </a:t>
            </a:r>
            <a:r>
              <a:rPr lang="en-US" dirty="0" err="1"/>
              <a:t>tincidunt</a:t>
            </a:r>
            <a:r>
              <a:rPr lang="en-US" dirty="0"/>
              <a:t> </a:t>
            </a:r>
            <a:r>
              <a:rPr lang="en-US" dirty="0" err="1"/>
              <a:t>ornare</a:t>
            </a:r>
            <a:r>
              <a:rPr lang="en-US" dirty="0"/>
              <a:t>. Sit </a:t>
            </a:r>
            <a:r>
              <a:rPr lang="en-US" dirty="0" err="1"/>
              <a:t>amet</a:t>
            </a:r>
            <a:r>
              <a:rPr lang="en-US" dirty="0"/>
              <a:t> </a:t>
            </a:r>
            <a:r>
              <a:rPr lang="en-US" dirty="0" err="1"/>
              <a:t>volutpat</a:t>
            </a:r>
            <a:r>
              <a:rPr lang="en-US" dirty="0"/>
              <a:t> </a:t>
            </a:r>
            <a:r>
              <a:rPr lang="en-US" dirty="0" err="1"/>
              <a:t>consequat</a:t>
            </a:r>
            <a:r>
              <a:rPr lang="en-US" dirty="0"/>
              <a:t> </a:t>
            </a:r>
            <a:r>
              <a:rPr lang="en-US" dirty="0" err="1"/>
              <a:t>mauris</a:t>
            </a:r>
            <a:r>
              <a:rPr lang="en-US" dirty="0"/>
              <a:t> </a:t>
            </a:r>
            <a:r>
              <a:rPr lang="en-US" dirty="0" err="1"/>
              <a:t>nunc</a:t>
            </a:r>
            <a:r>
              <a:rPr lang="en-US" dirty="0"/>
              <a:t> </a:t>
            </a:r>
            <a:r>
              <a:rPr lang="en-US" dirty="0" err="1"/>
              <a:t>congue</a:t>
            </a:r>
            <a:r>
              <a:rPr lang="en-US" dirty="0"/>
              <a:t> nisi. </a:t>
            </a:r>
            <a:r>
              <a:rPr lang="en-US" dirty="0" err="1"/>
              <a:t>Mauris</a:t>
            </a:r>
            <a:r>
              <a:rPr lang="en-US" dirty="0"/>
              <a:t> sit </a:t>
            </a:r>
            <a:r>
              <a:rPr lang="en-US" dirty="0" err="1"/>
              <a:t>amet</a:t>
            </a:r>
            <a:r>
              <a:rPr lang="en-US" dirty="0"/>
              <a:t> </a:t>
            </a:r>
            <a:r>
              <a:rPr lang="en-US" dirty="0" err="1"/>
              <a:t>massa</a:t>
            </a:r>
            <a:r>
              <a:rPr lang="en-US" dirty="0"/>
              <a:t> vitae.</a:t>
            </a:r>
          </a:p>
          <a:p>
            <a:pPr lvl="0"/>
            <a:r>
              <a:rPr lang="en-US" dirty="0" err="1"/>
              <a:t>Consectetur</a:t>
            </a:r>
            <a:r>
              <a:rPr lang="en-US" dirty="0"/>
              <a:t> libero id </a:t>
            </a:r>
            <a:r>
              <a:rPr lang="en-US" dirty="0" err="1"/>
              <a:t>faucibus</a:t>
            </a:r>
            <a:r>
              <a:rPr lang="en-US" dirty="0"/>
              <a:t> </a:t>
            </a:r>
            <a:r>
              <a:rPr lang="en-US" dirty="0" err="1"/>
              <a:t>nisl</a:t>
            </a:r>
            <a:r>
              <a:rPr lang="en-US" dirty="0"/>
              <a:t> </a:t>
            </a:r>
            <a:r>
              <a:rPr lang="en-US" dirty="0" err="1"/>
              <a:t>tincidunt</a:t>
            </a:r>
            <a:r>
              <a:rPr lang="en-US" dirty="0"/>
              <a:t> </a:t>
            </a:r>
            <a:r>
              <a:rPr lang="en-US" dirty="0" err="1"/>
              <a:t>eget</a:t>
            </a:r>
            <a:r>
              <a:rPr lang="en-US" dirty="0"/>
              <a:t>.</a:t>
            </a:r>
          </a:p>
          <a:p>
            <a:pPr lvl="0"/>
            <a:r>
              <a:rPr lang="en-US" dirty="0" err="1"/>
              <a:t>Nulla</a:t>
            </a:r>
            <a:r>
              <a:rPr lang="en-US" dirty="0"/>
              <a:t> </a:t>
            </a:r>
            <a:r>
              <a:rPr lang="en-US" dirty="0" err="1"/>
              <a:t>facilisi</a:t>
            </a:r>
            <a:r>
              <a:rPr lang="en-US" dirty="0"/>
              <a:t> </a:t>
            </a:r>
            <a:r>
              <a:rPr lang="en-US" dirty="0" err="1"/>
              <a:t>morbi</a:t>
            </a:r>
            <a:r>
              <a:rPr lang="en-US" dirty="0"/>
              <a:t> tempus </a:t>
            </a:r>
            <a:r>
              <a:rPr lang="en-US" dirty="0" err="1"/>
              <a:t>iaculis</a:t>
            </a:r>
            <a:r>
              <a:rPr lang="en-US" dirty="0"/>
              <a:t> </a:t>
            </a:r>
            <a:r>
              <a:rPr lang="en-US" dirty="0" err="1"/>
              <a:t>urna</a:t>
            </a:r>
            <a:r>
              <a:rPr lang="en-US" dirty="0"/>
              <a:t> id </a:t>
            </a:r>
            <a:r>
              <a:rPr lang="en-US" dirty="0" err="1"/>
              <a:t>volutpat</a:t>
            </a:r>
            <a:r>
              <a:rPr lang="en-US" dirty="0"/>
              <a:t> lacus. </a:t>
            </a:r>
            <a:r>
              <a:rPr lang="en-US" dirty="0" err="1"/>
              <a:t>Imperdiet</a:t>
            </a:r>
            <a:r>
              <a:rPr lang="en-US" dirty="0"/>
              <a:t> </a:t>
            </a:r>
            <a:r>
              <a:rPr lang="en-US" dirty="0" err="1"/>
              <a:t>nulla</a:t>
            </a:r>
            <a:r>
              <a:rPr lang="en-US" dirty="0"/>
              <a:t> </a:t>
            </a:r>
            <a:r>
              <a:rPr lang="en-US" dirty="0" err="1"/>
              <a:t>malesuada</a:t>
            </a:r>
            <a:r>
              <a:rPr lang="en-US" dirty="0"/>
              <a:t> </a:t>
            </a:r>
            <a:r>
              <a:rPr lang="en-US" dirty="0" err="1"/>
              <a:t>pellentesque</a:t>
            </a:r>
            <a:r>
              <a:rPr lang="en-US" dirty="0"/>
              <a:t> </a:t>
            </a:r>
            <a:r>
              <a:rPr lang="en-US" dirty="0" err="1"/>
              <a:t>elit</a:t>
            </a:r>
            <a:r>
              <a:rPr lang="en-US" dirty="0"/>
              <a:t> </a:t>
            </a:r>
            <a:r>
              <a:rPr lang="en-US" dirty="0" err="1"/>
              <a:t>eget</a:t>
            </a:r>
            <a:r>
              <a:rPr lang="en-US" dirty="0"/>
              <a:t> gravida cum </a:t>
            </a:r>
            <a:r>
              <a:rPr lang="en-US" dirty="0" err="1"/>
              <a:t>sociis</a:t>
            </a:r>
            <a:r>
              <a:rPr lang="en-US" dirty="0"/>
              <a:t>.</a:t>
            </a:r>
          </a:p>
          <a:p>
            <a:pPr lvl="0"/>
            <a:r>
              <a:rPr lang="en-US" dirty="0"/>
              <a:t>Sed </a:t>
            </a:r>
            <a:r>
              <a:rPr lang="en-US" dirty="0" err="1"/>
              <a:t>velit</a:t>
            </a:r>
            <a:r>
              <a:rPr lang="en-US" dirty="0"/>
              <a:t> </a:t>
            </a:r>
            <a:r>
              <a:rPr lang="en-US" dirty="0" err="1"/>
              <a:t>dignissim</a:t>
            </a:r>
            <a:r>
              <a:rPr lang="en-US" dirty="0"/>
              <a:t> </a:t>
            </a:r>
            <a:r>
              <a:rPr lang="en-US" dirty="0" err="1"/>
              <a:t>sodales</a:t>
            </a:r>
            <a:r>
              <a:rPr lang="en-US" dirty="0"/>
              <a:t> </a:t>
            </a:r>
            <a:r>
              <a:rPr lang="en-US" dirty="0" err="1"/>
              <a:t>ut.</a:t>
            </a:r>
            <a:endParaRPr lang="en-US" dirty="0"/>
          </a:p>
        </p:txBody>
      </p:sp>
      <p:sp>
        <p:nvSpPr>
          <p:cNvPr id="5" name="Footer"/>
          <p:cNvSpPr txBox="1"/>
          <p:nvPr userDrawn="1"/>
        </p:nvSpPr>
        <p:spPr>
          <a:xfrm>
            <a:off x="3007866" y="6323299"/>
            <a:ext cx="8956009" cy="477054"/>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4A78"/>
                </a:solidFill>
                <a:effectLst/>
                <a:uLnTx/>
                <a:uFillTx/>
                <a:latin typeface="arial" charset="0"/>
                <a:ea typeface="+mn-ea"/>
                <a:cs typeface="+mn-cs"/>
              </a:rPr>
              <a:t>Carey/</a:t>
            </a:r>
            <a:r>
              <a:rPr kumimoji="0" lang="en-US" sz="1400" b="0" i="0" u="none" strike="noStrike" kern="1200" cap="none" spc="0" normalizeH="0" baseline="0" noProof="0" dirty="0" err="1">
                <a:ln>
                  <a:noFill/>
                </a:ln>
                <a:solidFill>
                  <a:srgbClr val="004A78"/>
                </a:solidFill>
                <a:effectLst/>
                <a:uLnTx/>
                <a:uFillTx/>
                <a:latin typeface="arial" charset="0"/>
                <a:ea typeface="+mn-ea"/>
                <a:cs typeface="+mn-cs"/>
              </a:rPr>
              <a:t>Vodnik</a:t>
            </a:r>
            <a:r>
              <a:rPr kumimoji="0" lang="en-US" sz="1400" b="0" i="0" u="none" strike="noStrike" kern="1200" cap="none" spc="0" normalizeH="0" baseline="0" noProof="0" dirty="0">
                <a:ln>
                  <a:noFill/>
                </a:ln>
                <a:solidFill>
                  <a:srgbClr val="004A78"/>
                </a:solidFill>
                <a:effectLst/>
                <a:uLnTx/>
                <a:uFillTx/>
                <a:latin typeface="arial" charset="0"/>
                <a:ea typeface="+mn-ea"/>
                <a:cs typeface="+mn-cs"/>
              </a:rPr>
              <a:t>, </a:t>
            </a:r>
            <a:r>
              <a:rPr kumimoji="0" lang="en-US" sz="1400" b="0" i="1" u="none" strike="noStrike" kern="1200" cap="none" spc="0" normalizeH="0" baseline="0" noProof="0" dirty="0">
                <a:ln>
                  <a:noFill/>
                </a:ln>
                <a:solidFill>
                  <a:srgbClr val="004A78"/>
                </a:solidFill>
                <a:effectLst/>
                <a:uLnTx/>
                <a:uFillTx/>
                <a:latin typeface="arial" charset="0"/>
                <a:ea typeface="+mn-ea"/>
                <a:cs typeface="+mn-cs"/>
              </a:rPr>
              <a:t>JavaScript for Web Warriors</a:t>
            </a:r>
            <a:r>
              <a:rPr kumimoji="0" lang="en-US" sz="1400" b="0" i="0" u="none" strike="noStrike" kern="1200" cap="none" spc="0" normalizeH="0" baseline="0" noProof="0" dirty="0">
                <a:ln>
                  <a:noFill/>
                </a:ln>
                <a:solidFill>
                  <a:srgbClr val="004A78"/>
                </a:solidFill>
                <a:effectLst/>
                <a:uLnTx/>
                <a:uFillTx/>
                <a:latin typeface="arial" charset="0"/>
                <a:ea typeface="+mn-ea"/>
                <a:cs typeface="+mn-cs"/>
              </a:rPr>
              <a:t>, 7th Edition. © 2022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73426471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12" name="Text Placeholder 11"/>
          <p:cNvSpPr>
            <a:spLocks noGrp="1"/>
          </p:cNvSpPr>
          <p:nvPr>
            <p:ph type="body" sz="quarter" idx="17" hasCustomPrompt="1"/>
          </p:nvPr>
        </p:nvSpPr>
        <p:spPr>
          <a:xfrm>
            <a:off x="743576" y="1638300"/>
            <a:ext cx="10711543" cy="4394200"/>
          </a:xfrm>
        </p:spPr>
        <p:txBody>
          <a:bodyPr>
            <a:normAutofit/>
          </a:bodyPr>
          <a:lstStyle>
            <a:lvl1pPr marL="342900" indent="-342900">
              <a:buClr>
                <a:srgbClr val="004A78"/>
              </a:buClr>
              <a:buFont typeface="Arial" charset="0"/>
              <a:buChar char="•"/>
              <a:defRPr sz="2000">
                <a:solidFill>
                  <a:srgbClr val="004A78"/>
                </a:solidFill>
              </a:defRPr>
            </a:lvl1pPr>
            <a:lvl2pPr marL="685800" marR="0" indent="-228600" algn="l" defTabSz="914400" rtl="0" eaLnBrk="1" fontAlgn="base" latinLnBrk="0" hangingPunct="1">
              <a:lnSpc>
                <a:spcPct val="90000"/>
              </a:lnSpc>
              <a:spcBef>
                <a:spcPts val="500"/>
              </a:spcBef>
              <a:spcAft>
                <a:spcPct val="0"/>
              </a:spcAft>
              <a:buClr>
                <a:srgbClr val="006298"/>
              </a:buClr>
              <a:buSzTx/>
              <a:buFont typeface="Arial" charset="0"/>
              <a:buChar char="•"/>
              <a:tabLst/>
              <a:defRPr sz="2000" baseline="0"/>
            </a:lvl2pPr>
            <a:lvl3pPr marL="1143000" indent="-228600">
              <a:buClr>
                <a:srgbClr val="000000"/>
              </a:buClr>
              <a:buFont typeface="Arial" charset="0"/>
              <a:buChar char="•"/>
              <a:defRPr sz="2000"/>
            </a:lvl3pPr>
            <a:lvl4pPr marL="1600200" indent="-228600">
              <a:buClr>
                <a:srgbClr val="000000"/>
              </a:buClr>
              <a:buSzPct val="50000"/>
              <a:buFont typeface="Calibri" charset="0"/>
              <a:buChar char="▶"/>
              <a:defRPr sz="2000"/>
            </a:lvl4pPr>
            <a:lvl5pPr marL="2057400" indent="-228600">
              <a:buClr>
                <a:srgbClr val="000000"/>
              </a:buClr>
              <a:buFont typeface="Helvetica" charset="0"/>
              <a:buChar char="⁃"/>
              <a:defRPr sz="2000"/>
            </a:lvl5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cNvSpPr txBox="1"/>
          <p:nvPr userDrawn="1"/>
        </p:nvSpPr>
        <p:spPr>
          <a:xfrm>
            <a:off x="3007866" y="6323299"/>
            <a:ext cx="8956009" cy="477054"/>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4A78"/>
                </a:solidFill>
                <a:effectLst/>
                <a:uLnTx/>
                <a:uFillTx/>
                <a:latin typeface="arial" charset="0"/>
                <a:ea typeface="+mn-ea"/>
                <a:cs typeface="+mn-cs"/>
              </a:rPr>
              <a:t>Carey/</a:t>
            </a:r>
            <a:r>
              <a:rPr kumimoji="0" lang="en-US" sz="1400" b="0" i="0" u="none" strike="noStrike" kern="1200" cap="none" spc="0" normalizeH="0" baseline="0" noProof="0" dirty="0" err="1">
                <a:ln>
                  <a:noFill/>
                </a:ln>
                <a:solidFill>
                  <a:srgbClr val="004A78"/>
                </a:solidFill>
                <a:effectLst/>
                <a:uLnTx/>
                <a:uFillTx/>
                <a:latin typeface="arial" charset="0"/>
                <a:ea typeface="+mn-ea"/>
                <a:cs typeface="+mn-cs"/>
              </a:rPr>
              <a:t>Vodnik</a:t>
            </a:r>
            <a:r>
              <a:rPr kumimoji="0" lang="en-US" sz="1400" b="0" i="0" u="none" strike="noStrike" kern="1200" cap="none" spc="0" normalizeH="0" baseline="0" noProof="0" dirty="0">
                <a:ln>
                  <a:noFill/>
                </a:ln>
                <a:solidFill>
                  <a:srgbClr val="004A78"/>
                </a:solidFill>
                <a:effectLst/>
                <a:uLnTx/>
                <a:uFillTx/>
                <a:latin typeface="arial" charset="0"/>
                <a:ea typeface="+mn-ea"/>
                <a:cs typeface="+mn-cs"/>
              </a:rPr>
              <a:t>, </a:t>
            </a:r>
            <a:r>
              <a:rPr kumimoji="0" lang="en-US" sz="1400" b="0" i="1" u="none" strike="noStrike" kern="1200" cap="none" spc="0" normalizeH="0" baseline="0" noProof="0" dirty="0">
                <a:ln>
                  <a:noFill/>
                </a:ln>
                <a:solidFill>
                  <a:srgbClr val="004A78"/>
                </a:solidFill>
                <a:effectLst/>
                <a:uLnTx/>
                <a:uFillTx/>
                <a:latin typeface="arial" charset="0"/>
                <a:ea typeface="+mn-ea"/>
                <a:cs typeface="+mn-cs"/>
              </a:rPr>
              <a:t>JavaScript for Web Warriors</a:t>
            </a:r>
            <a:r>
              <a:rPr kumimoji="0" lang="en-US" sz="1400" b="0" i="0" u="none" strike="noStrike" kern="1200" cap="none" spc="0" normalizeH="0" baseline="0" noProof="0" dirty="0">
                <a:ln>
                  <a:noFill/>
                </a:ln>
                <a:solidFill>
                  <a:srgbClr val="004A78"/>
                </a:solidFill>
                <a:effectLst/>
                <a:uLnTx/>
                <a:uFillTx/>
                <a:latin typeface="arial" charset="0"/>
                <a:ea typeface="+mn-ea"/>
                <a:cs typeface="+mn-cs"/>
              </a:rPr>
              <a:t>, 7th Edition. © 2022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91517302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Table Placeholder 4"/>
          <p:cNvSpPr>
            <a:spLocks noGrp="1"/>
          </p:cNvSpPr>
          <p:nvPr>
            <p:ph type="tbl" sz="quarter" idx="10"/>
          </p:nvPr>
        </p:nvSpPr>
        <p:spPr>
          <a:xfrm>
            <a:off x="1895522" y="2019868"/>
            <a:ext cx="8128000" cy="3380095"/>
          </a:xfrm>
        </p:spPr>
        <p:txBody>
          <a:bodyPr/>
          <a:lstStyle/>
          <a:p>
            <a:r>
              <a:rPr lang="en-US"/>
              <a:t>Click icon to add table</a:t>
            </a:r>
          </a:p>
        </p:txBody>
      </p:sp>
      <p:sp>
        <p:nvSpPr>
          <p:cNvPr id="6" name="Footer"/>
          <p:cNvSpPr txBox="1"/>
          <p:nvPr userDrawn="1"/>
        </p:nvSpPr>
        <p:spPr>
          <a:xfrm>
            <a:off x="3007866" y="6323299"/>
            <a:ext cx="8956009" cy="477054"/>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4A78"/>
                </a:solidFill>
                <a:effectLst/>
                <a:uLnTx/>
                <a:uFillTx/>
                <a:latin typeface="arial" charset="0"/>
                <a:ea typeface="+mn-ea"/>
                <a:cs typeface="+mn-cs"/>
              </a:rPr>
              <a:t>Carey/</a:t>
            </a:r>
            <a:r>
              <a:rPr kumimoji="0" lang="en-US" sz="1400" b="0" i="0" u="none" strike="noStrike" kern="1200" cap="none" spc="0" normalizeH="0" baseline="0" noProof="0" dirty="0" err="1">
                <a:ln>
                  <a:noFill/>
                </a:ln>
                <a:solidFill>
                  <a:srgbClr val="004A78"/>
                </a:solidFill>
                <a:effectLst/>
                <a:uLnTx/>
                <a:uFillTx/>
                <a:latin typeface="arial" charset="0"/>
                <a:ea typeface="+mn-ea"/>
                <a:cs typeface="+mn-cs"/>
              </a:rPr>
              <a:t>Vodnik</a:t>
            </a:r>
            <a:r>
              <a:rPr kumimoji="0" lang="en-US" sz="1400" b="0" i="0" u="none" strike="noStrike" kern="1200" cap="none" spc="0" normalizeH="0" baseline="0" noProof="0" dirty="0">
                <a:ln>
                  <a:noFill/>
                </a:ln>
                <a:solidFill>
                  <a:srgbClr val="004A78"/>
                </a:solidFill>
                <a:effectLst/>
                <a:uLnTx/>
                <a:uFillTx/>
                <a:latin typeface="arial" charset="0"/>
                <a:ea typeface="+mn-ea"/>
                <a:cs typeface="+mn-cs"/>
              </a:rPr>
              <a:t>, </a:t>
            </a:r>
            <a:r>
              <a:rPr kumimoji="0" lang="en-US" sz="1400" b="0" i="1" u="none" strike="noStrike" kern="1200" cap="none" spc="0" normalizeH="0" baseline="0" noProof="0" dirty="0">
                <a:ln>
                  <a:noFill/>
                </a:ln>
                <a:solidFill>
                  <a:srgbClr val="004A78"/>
                </a:solidFill>
                <a:effectLst/>
                <a:uLnTx/>
                <a:uFillTx/>
                <a:latin typeface="arial" charset="0"/>
                <a:ea typeface="+mn-ea"/>
                <a:cs typeface="+mn-cs"/>
              </a:rPr>
              <a:t>JavaScript for Web Warriors</a:t>
            </a:r>
            <a:r>
              <a:rPr kumimoji="0" lang="en-US" sz="1400" b="0" i="0" u="none" strike="noStrike" kern="1200" cap="none" spc="0" normalizeH="0" baseline="0" noProof="0" dirty="0">
                <a:ln>
                  <a:noFill/>
                </a:ln>
                <a:solidFill>
                  <a:srgbClr val="004A78"/>
                </a:solidFill>
                <a:effectLst/>
                <a:uLnTx/>
                <a:uFillTx/>
                <a:latin typeface="arial" charset="0"/>
                <a:ea typeface="+mn-ea"/>
                <a:cs typeface="+mn-cs"/>
              </a:rPr>
              <a:t>, 7th Edition. © 2022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7640349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Unit Slide">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stretch>
            <a:fillRect/>
          </a:stretch>
        </p:blipFill>
        <p:spPr>
          <a:xfrm>
            <a:off x="192" y="16"/>
            <a:ext cx="12191807" cy="6865874"/>
          </a:xfrm>
          <a:prstGeom prst="rect">
            <a:avLst/>
          </a:prstGeom>
        </p:spPr>
      </p:pic>
      <p:sp>
        <p:nvSpPr>
          <p:cNvPr id="6" name="Text Placeholder 5"/>
          <p:cNvSpPr>
            <a:spLocks noGrp="1"/>
          </p:cNvSpPr>
          <p:nvPr>
            <p:ph type="body" sz="quarter" idx="11" hasCustomPrompt="1"/>
          </p:nvPr>
        </p:nvSpPr>
        <p:spPr>
          <a:xfrm>
            <a:off x="1274574" y="2193424"/>
            <a:ext cx="9642852" cy="618014"/>
          </a:xfrm>
        </p:spPr>
        <p:txBody>
          <a:bodyPr anchor="b">
            <a:noAutofit/>
          </a:bodyPr>
          <a:lstStyle>
            <a:lvl1pPr marL="0" indent="0" algn="ctr">
              <a:buNone/>
              <a:defRPr sz="5000" b="0" i="0">
                <a:solidFill>
                  <a:schemeClr val="bg1"/>
                </a:solidFill>
                <a:latin typeface="Arial" charset="0"/>
                <a:ea typeface="Arial" charset="0"/>
                <a:cs typeface="Arial" charset="0"/>
              </a:defRPr>
            </a:lvl1pPr>
            <a:lvl2pPr marL="457200" indent="0" algn="ctr">
              <a:buNone/>
              <a:defRPr>
                <a:latin typeface="Summer Font" charset="0"/>
                <a:ea typeface="Summer Font" charset="0"/>
                <a:cs typeface="Summer Font" charset="0"/>
              </a:defRPr>
            </a:lvl2pPr>
            <a:lvl3pPr marL="914400" indent="0" algn="ctr">
              <a:buNone/>
              <a:defRPr>
                <a:latin typeface="Summer Font" charset="0"/>
                <a:ea typeface="Summer Font" charset="0"/>
                <a:cs typeface="Summer Font" charset="0"/>
              </a:defRPr>
            </a:lvl3pPr>
            <a:lvl4pPr marL="1371600" indent="0" algn="ctr">
              <a:buNone/>
              <a:defRPr>
                <a:latin typeface="Summer Font" charset="0"/>
                <a:ea typeface="Summer Font" charset="0"/>
                <a:cs typeface="Summer Font" charset="0"/>
              </a:defRPr>
            </a:lvl4pPr>
          </a:lstStyle>
          <a:p>
            <a:pPr lvl="0"/>
            <a:r>
              <a:rPr lang="en-US" dirty="0"/>
              <a:t>Unit 1</a:t>
            </a:r>
          </a:p>
        </p:txBody>
      </p:sp>
      <p:sp>
        <p:nvSpPr>
          <p:cNvPr id="2" name="Title 1"/>
          <p:cNvSpPr>
            <a:spLocks noGrp="1"/>
          </p:cNvSpPr>
          <p:nvPr>
            <p:ph type="title"/>
          </p:nvPr>
        </p:nvSpPr>
        <p:spPr>
          <a:xfrm>
            <a:off x="838200" y="3096122"/>
            <a:ext cx="10515600" cy="672105"/>
          </a:xfrm>
        </p:spPr>
        <p:txBody>
          <a:bodyPr/>
          <a:lstStyle>
            <a:lvl1pPr>
              <a:defRPr>
                <a:solidFill>
                  <a:schemeClr val="bg1"/>
                </a:solidFill>
              </a:defRPr>
            </a:lvl1pPr>
          </a:lstStyle>
          <a:p>
            <a:r>
              <a:rPr lang="en-US"/>
              <a:t>Click to edit Master title style</a:t>
            </a:r>
            <a:endParaRPr lang="en-US" dirty="0"/>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24861" y="6356350"/>
            <a:ext cx="1699425" cy="383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Footer Placeholder 4"/>
          <p:cNvSpPr>
            <a:spLocks noGrp="1"/>
          </p:cNvSpPr>
          <p:nvPr>
            <p:ph type="ftr" sz="quarter" idx="3"/>
          </p:nvPr>
        </p:nvSpPr>
        <p:spPr>
          <a:xfrm>
            <a:off x="2923890" y="6356350"/>
            <a:ext cx="8801669" cy="365125"/>
          </a:xfrm>
          <a:prstGeom prst="rect">
            <a:avLst/>
          </a:prstGeom>
        </p:spPr>
        <p:txBody>
          <a:bodyPr vert="horz" lIns="91440" tIns="45720" rIns="91440" bIns="45720" rtlCol="0" anchor="ctr"/>
          <a:lstStyle>
            <a:lvl1pPr algn="l" eaLnBrk="1" fontAlgn="auto" hangingPunct="1">
              <a:spcBef>
                <a:spcPts val="0"/>
              </a:spcBef>
              <a:spcAft>
                <a:spcPts val="0"/>
              </a:spcAft>
              <a:defRPr lang="en-US" sz="1400" b="0" i="0" u="none" strike="noStrike" baseline="0" smtClean="0">
                <a:solidFill>
                  <a:schemeClr val="bg1"/>
                </a:solidFill>
                <a:latin typeface="arial" charset="0"/>
              </a:defRPr>
            </a:lvl1pPr>
          </a:lstStyle>
          <a:p>
            <a:r>
              <a:rPr lang="en-US"/>
              <a:t>Carey/Vodnik, ]avaScript for Web Warriors, 7th Edition. © 2022 Cengage. All Rights Reserved. May not be scanned, copied or duplicated, or posted to a publicly accessible website, in whole or in part.</a:t>
            </a:r>
            <a:endParaRPr lang="en-US" dirty="0"/>
          </a:p>
        </p:txBody>
      </p:sp>
    </p:spTree>
    <p:extLst>
      <p:ext uri="{BB962C8B-B14F-4D97-AF65-F5344CB8AC3E}">
        <p14:creationId xmlns:p14="http://schemas.microsoft.com/office/powerpoint/2010/main" val="8381741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hapter Slid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192" y="16"/>
            <a:ext cx="12191807" cy="6865874"/>
          </a:xfrm>
          <a:prstGeom prst="rect">
            <a:avLst/>
          </a:prstGeom>
        </p:spPr>
      </p:pic>
      <p:sp>
        <p:nvSpPr>
          <p:cNvPr id="6" name="Text Placeholder 5"/>
          <p:cNvSpPr>
            <a:spLocks noGrp="1"/>
          </p:cNvSpPr>
          <p:nvPr>
            <p:ph type="body" sz="quarter" idx="11" hasCustomPrompt="1"/>
          </p:nvPr>
        </p:nvSpPr>
        <p:spPr>
          <a:xfrm>
            <a:off x="3996910" y="3112899"/>
            <a:ext cx="3297426" cy="618014"/>
          </a:xfrm>
        </p:spPr>
        <p:txBody>
          <a:bodyPr anchor="b">
            <a:noAutofit/>
          </a:bodyPr>
          <a:lstStyle>
            <a:lvl1pPr marL="0" indent="0" algn="l">
              <a:buNone/>
              <a:defRPr sz="3600" b="0" i="0">
                <a:solidFill>
                  <a:schemeClr val="bg1"/>
                </a:solidFill>
                <a:latin typeface="Arial" charset="0"/>
                <a:ea typeface="Arial" charset="0"/>
                <a:cs typeface="Arial" charset="0"/>
              </a:defRPr>
            </a:lvl1pPr>
            <a:lvl2pPr marL="457200" indent="0" algn="ctr">
              <a:buNone/>
              <a:defRPr>
                <a:latin typeface="Summer Font" charset="0"/>
                <a:ea typeface="Summer Font" charset="0"/>
                <a:cs typeface="Summer Font" charset="0"/>
              </a:defRPr>
            </a:lvl2pPr>
            <a:lvl3pPr marL="914400" indent="0" algn="ctr">
              <a:buNone/>
              <a:defRPr>
                <a:latin typeface="Summer Font" charset="0"/>
                <a:ea typeface="Summer Font" charset="0"/>
                <a:cs typeface="Summer Font" charset="0"/>
              </a:defRPr>
            </a:lvl3pPr>
            <a:lvl4pPr marL="1371600" indent="0" algn="ctr">
              <a:buNone/>
              <a:defRPr>
                <a:latin typeface="Summer Font" charset="0"/>
                <a:ea typeface="Summer Font" charset="0"/>
                <a:cs typeface="Summer Font" charset="0"/>
              </a:defRPr>
            </a:lvl4pPr>
          </a:lstStyle>
          <a:p>
            <a:pPr lvl="0"/>
            <a:r>
              <a:rPr lang="en-US" dirty="0"/>
              <a:t>Chapter 1</a:t>
            </a:r>
          </a:p>
        </p:txBody>
      </p:sp>
      <p:sp>
        <p:nvSpPr>
          <p:cNvPr id="5" name="Title 4"/>
          <p:cNvSpPr>
            <a:spLocks noGrp="1"/>
          </p:cNvSpPr>
          <p:nvPr>
            <p:ph type="title"/>
          </p:nvPr>
        </p:nvSpPr>
        <p:spPr>
          <a:xfrm>
            <a:off x="3996910" y="4035474"/>
            <a:ext cx="6402684" cy="672105"/>
          </a:xfrm>
        </p:spPr>
        <p:txBody>
          <a:bodyPr/>
          <a:lstStyle>
            <a:lvl1pPr algn="l">
              <a:defRPr>
                <a:solidFill>
                  <a:schemeClr val="bg1"/>
                </a:solidFill>
              </a:defRPr>
            </a:lvl1pPr>
          </a:lstStyle>
          <a:p>
            <a:r>
              <a:rPr lang="en-US"/>
              <a:t>Click to edit Master title style</a:t>
            </a:r>
            <a:endParaRPr lang="en-US" dirty="0"/>
          </a:p>
        </p:txBody>
      </p:sp>
      <p:sp>
        <p:nvSpPr>
          <p:cNvPr id="9" name="Picture Placeholder 8"/>
          <p:cNvSpPr>
            <a:spLocks noGrp="1"/>
          </p:cNvSpPr>
          <p:nvPr>
            <p:ph type="pic" sz="quarter" idx="12"/>
          </p:nvPr>
        </p:nvSpPr>
        <p:spPr>
          <a:xfrm>
            <a:off x="246063" y="314482"/>
            <a:ext cx="3343275" cy="4318000"/>
          </a:xfrm>
        </p:spPr>
        <p:txBody>
          <a:bodyPr/>
          <a:lstStyle/>
          <a:p>
            <a:r>
              <a:rPr lang="en-US"/>
              <a:t>Click icon to add picture</a:t>
            </a:r>
            <a:endParaRPr lang="en-US" dirty="0"/>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24861" y="6356350"/>
            <a:ext cx="1699425" cy="383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Footer Placeholder 4"/>
          <p:cNvSpPr>
            <a:spLocks noGrp="1"/>
          </p:cNvSpPr>
          <p:nvPr>
            <p:ph type="ftr" sz="quarter" idx="3"/>
          </p:nvPr>
        </p:nvSpPr>
        <p:spPr>
          <a:xfrm>
            <a:off x="2923890" y="6356350"/>
            <a:ext cx="8801669" cy="365125"/>
          </a:xfrm>
          <a:prstGeom prst="rect">
            <a:avLst/>
          </a:prstGeom>
        </p:spPr>
        <p:txBody>
          <a:bodyPr vert="horz" lIns="91440" tIns="45720" rIns="91440" bIns="45720" rtlCol="0" anchor="ctr"/>
          <a:lstStyle>
            <a:lvl1pPr algn="l" eaLnBrk="1" fontAlgn="auto" hangingPunct="1">
              <a:spcBef>
                <a:spcPts val="0"/>
              </a:spcBef>
              <a:spcAft>
                <a:spcPts val="0"/>
              </a:spcAft>
              <a:defRPr lang="en-US" sz="1400" b="0" i="0" u="none" strike="noStrike" baseline="0" smtClean="0">
                <a:solidFill>
                  <a:schemeClr val="bg1"/>
                </a:solidFill>
                <a:latin typeface="arial" charset="0"/>
              </a:defRPr>
            </a:lvl1pPr>
          </a:lstStyle>
          <a:p>
            <a:r>
              <a:rPr lang="en-US"/>
              <a:t>Carey/Vodnik, ]avaScript for Web Warriors, 7th Edition. © 2022 Cengage. All Rights Reserved. May not be scanned, copied or duplicated, or posted to a publicly accessible website, in whole or in part.</a:t>
            </a:r>
            <a:endParaRPr lang="en-US" dirty="0"/>
          </a:p>
        </p:txBody>
      </p:sp>
    </p:spTree>
    <p:extLst>
      <p:ext uri="{BB962C8B-B14F-4D97-AF65-F5344CB8AC3E}">
        <p14:creationId xmlns:p14="http://schemas.microsoft.com/office/powerpoint/2010/main" val="6177801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Chapter Slid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192" y="16"/>
            <a:ext cx="12191807" cy="6865874"/>
          </a:xfrm>
          <a:prstGeom prst="rect">
            <a:avLst/>
          </a:prstGeom>
        </p:spPr>
      </p:pic>
      <p:sp>
        <p:nvSpPr>
          <p:cNvPr id="6" name="Text Placeholder 5"/>
          <p:cNvSpPr>
            <a:spLocks noGrp="1"/>
          </p:cNvSpPr>
          <p:nvPr>
            <p:ph type="body" sz="quarter" idx="11" hasCustomPrompt="1"/>
          </p:nvPr>
        </p:nvSpPr>
        <p:spPr>
          <a:xfrm>
            <a:off x="3996910" y="3112899"/>
            <a:ext cx="3297426" cy="618014"/>
          </a:xfrm>
        </p:spPr>
        <p:txBody>
          <a:bodyPr anchor="b">
            <a:noAutofit/>
          </a:bodyPr>
          <a:lstStyle>
            <a:lvl1pPr marL="0" indent="0" algn="l">
              <a:buNone/>
              <a:defRPr sz="3600" b="0" i="0">
                <a:solidFill>
                  <a:schemeClr val="bg1"/>
                </a:solidFill>
                <a:latin typeface="Arial" charset="0"/>
                <a:ea typeface="Arial" charset="0"/>
                <a:cs typeface="Arial" charset="0"/>
              </a:defRPr>
            </a:lvl1pPr>
            <a:lvl2pPr marL="457200" indent="0" algn="ctr">
              <a:buNone/>
              <a:defRPr>
                <a:latin typeface="Summer Font" charset="0"/>
                <a:ea typeface="Summer Font" charset="0"/>
                <a:cs typeface="Summer Font" charset="0"/>
              </a:defRPr>
            </a:lvl2pPr>
            <a:lvl3pPr marL="914400" indent="0" algn="ctr">
              <a:buNone/>
              <a:defRPr>
                <a:latin typeface="Summer Font" charset="0"/>
                <a:ea typeface="Summer Font" charset="0"/>
                <a:cs typeface="Summer Font" charset="0"/>
              </a:defRPr>
            </a:lvl3pPr>
            <a:lvl4pPr marL="1371600" indent="0" algn="ctr">
              <a:buNone/>
              <a:defRPr>
                <a:latin typeface="Summer Font" charset="0"/>
                <a:ea typeface="Summer Font" charset="0"/>
                <a:cs typeface="Summer Font" charset="0"/>
              </a:defRPr>
            </a:lvl4pPr>
          </a:lstStyle>
          <a:p>
            <a:pPr lvl="0"/>
            <a:r>
              <a:rPr lang="en-US" dirty="0"/>
              <a:t>Chapter </a:t>
            </a:r>
          </a:p>
        </p:txBody>
      </p:sp>
      <p:sp>
        <p:nvSpPr>
          <p:cNvPr id="5" name="Title 4"/>
          <p:cNvSpPr>
            <a:spLocks noGrp="1"/>
          </p:cNvSpPr>
          <p:nvPr>
            <p:ph type="title"/>
          </p:nvPr>
        </p:nvSpPr>
        <p:spPr>
          <a:xfrm>
            <a:off x="3996910" y="4035474"/>
            <a:ext cx="6402684" cy="672105"/>
          </a:xfrm>
        </p:spPr>
        <p:txBody>
          <a:bodyPr/>
          <a:lstStyle>
            <a:lvl1pPr algn="l">
              <a:defRPr>
                <a:solidFill>
                  <a:schemeClr val="bg1"/>
                </a:solidFill>
              </a:defRPr>
            </a:lvl1pPr>
          </a:lstStyle>
          <a:p>
            <a:r>
              <a:rPr lang="en-US"/>
              <a:t>Click to edit Master title style</a:t>
            </a:r>
            <a:endParaRPr lang="en-US" dirty="0"/>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24861" y="6356350"/>
            <a:ext cx="1699425" cy="383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Footer Placeholder 4"/>
          <p:cNvSpPr>
            <a:spLocks noGrp="1"/>
          </p:cNvSpPr>
          <p:nvPr>
            <p:ph type="ftr" sz="quarter" idx="3"/>
          </p:nvPr>
        </p:nvSpPr>
        <p:spPr>
          <a:xfrm>
            <a:off x="2923890" y="6356350"/>
            <a:ext cx="8801669" cy="365125"/>
          </a:xfrm>
          <a:prstGeom prst="rect">
            <a:avLst/>
          </a:prstGeom>
        </p:spPr>
        <p:txBody>
          <a:bodyPr vert="horz" lIns="91440" tIns="45720" rIns="91440" bIns="45720" rtlCol="0" anchor="ctr"/>
          <a:lstStyle>
            <a:lvl1pPr algn="l" eaLnBrk="1" fontAlgn="auto" hangingPunct="1">
              <a:spcBef>
                <a:spcPts val="0"/>
              </a:spcBef>
              <a:spcAft>
                <a:spcPts val="0"/>
              </a:spcAft>
              <a:defRPr lang="en-US" sz="1400" b="0" i="0" u="none" strike="noStrike" baseline="0" smtClean="0">
                <a:solidFill>
                  <a:schemeClr val="bg1"/>
                </a:solidFill>
                <a:latin typeface="arial" charset="0"/>
              </a:defRPr>
            </a:lvl1pPr>
          </a:lstStyle>
          <a:p>
            <a:r>
              <a:rPr lang="en-US" dirty="0"/>
              <a:t>Carey/</a:t>
            </a:r>
            <a:r>
              <a:rPr lang="en-US" dirty="0" err="1"/>
              <a:t>Vodnik</a:t>
            </a:r>
            <a:r>
              <a:rPr lang="en-US" i="1" dirty="0"/>
              <a:t>, ]</a:t>
            </a:r>
            <a:r>
              <a:rPr lang="en-US" i="1" dirty="0" err="1"/>
              <a:t>avaScript</a:t>
            </a:r>
            <a:r>
              <a:rPr lang="en-US" i="1" dirty="0"/>
              <a:t> for Web Warriors,</a:t>
            </a:r>
            <a:r>
              <a:rPr lang="en-US" dirty="0"/>
              <a:t> 7th Edition. © 2022 Cengage. All Rights Reserved. May not be scanned, copied or duplicated, or posted to a publicly accessible website, in whole or in part.</a:t>
            </a:r>
          </a:p>
        </p:txBody>
      </p:sp>
      <p:pic>
        <p:nvPicPr>
          <p:cNvPr id="10" name="Picture Placeholder 2">
            <a:extLst>
              <a:ext uri="{FF2B5EF4-FFF2-40B4-BE49-F238E27FC236}">
                <a16:creationId xmlns:a16="http://schemas.microsoft.com/office/drawing/2014/main" id="{856F6833-A499-419E-B659-E8F31ADA6836}"/>
              </a:ext>
              <a:ext uri="{C183D7F6-B498-43B3-948B-1728B52AA6E4}">
                <adec:decorative xmlns:adec="http://schemas.microsoft.com/office/drawing/2017/decorative" val="1"/>
              </a:ext>
            </a:extLst>
          </p:cNvPr>
          <p:cNvPicPr>
            <a:picLocks noChangeAspect="1"/>
          </p:cNvPicPr>
          <p:nvPr userDrawn="1"/>
        </p:nvPicPr>
        <p:blipFill>
          <a:blip r:embed="rId4"/>
          <a:srcRect l="470" r="470"/>
          <a:stretch>
            <a:fillRect/>
          </a:stretch>
        </p:blipFill>
        <p:spPr bwMode="auto">
          <a:xfrm>
            <a:off x="240201" y="117786"/>
            <a:ext cx="3343275" cy="431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pic>
    </p:spTree>
    <p:extLst>
      <p:ext uri="{BB962C8B-B14F-4D97-AF65-F5344CB8AC3E}">
        <p14:creationId xmlns:p14="http://schemas.microsoft.com/office/powerpoint/2010/main" val="21399714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5" hasCustomPrompt="1"/>
          </p:nvPr>
        </p:nvSpPr>
        <p:spPr>
          <a:xfrm>
            <a:off x="743576" y="1289684"/>
            <a:ext cx="10711543" cy="3732692"/>
          </a:xfrm>
        </p:spPr>
        <p:txBody>
          <a:bodyPr>
            <a:noAutofit/>
          </a:bodyPr>
          <a:lstStyle>
            <a:lvl1pPr marL="0" indent="0" algn="l">
              <a:buFont typeface="Arial" panose="020B0604020202020204" pitchFamily="34" charset="0"/>
              <a:buNone/>
              <a:defRPr sz="2400" b="0" i="0" baseline="0">
                <a:solidFill>
                  <a:srgbClr val="000000"/>
                </a:solidFill>
                <a:latin typeface="Arial" charset="0"/>
                <a:ea typeface="Arial" charset="0"/>
                <a:cs typeface="Arial" charset="0"/>
              </a:defRPr>
            </a:lvl1pPr>
            <a:lvl2pPr>
              <a:defRPr>
                <a:solidFill>
                  <a:srgbClr val="000000"/>
                </a:solidFill>
                <a:latin typeface="Summer Font" charset="0"/>
                <a:ea typeface="Summer Font" charset="0"/>
                <a:cs typeface="Summer Font" charset="0"/>
              </a:defRPr>
            </a:lvl2pPr>
            <a:lvl3pPr>
              <a:defRPr>
                <a:solidFill>
                  <a:schemeClr val="bg1"/>
                </a:solidFill>
                <a:latin typeface="Summer Font" charset="0"/>
                <a:ea typeface="Summer Font" charset="0"/>
                <a:cs typeface="Summer Font" charset="0"/>
              </a:defRPr>
            </a:lvl3pPr>
            <a:lvl4pPr>
              <a:defRPr>
                <a:solidFill>
                  <a:schemeClr val="bg1"/>
                </a:solidFill>
                <a:latin typeface="Summer Font" charset="0"/>
                <a:ea typeface="Summer Font" charset="0"/>
                <a:cs typeface="Summer Font" charset="0"/>
              </a:defRPr>
            </a:lvl4pPr>
            <a:lvl5pPr>
              <a:defRPr>
                <a:solidFill>
                  <a:schemeClr val="bg1"/>
                </a:solidFill>
                <a:latin typeface="Summer Font" charset="0"/>
                <a:ea typeface="Summer Font" charset="0"/>
                <a:cs typeface="Summer Font" charset="0"/>
              </a:defRPr>
            </a:lvl5pPr>
          </a:lstStyle>
          <a:p>
            <a:pPr lvl="0"/>
            <a:r>
              <a:rPr lang="en-US" dirty="0"/>
              <a:t>Click to add text here.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Faucibus</a:t>
            </a:r>
            <a:r>
              <a:rPr lang="en-US" dirty="0"/>
              <a:t> </a:t>
            </a:r>
            <a:r>
              <a:rPr lang="en-US" dirty="0" err="1"/>
              <a:t>nisl</a:t>
            </a:r>
            <a:r>
              <a:rPr lang="en-US" dirty="0"/>
              <a:t> </a:t>
            </a:r>
            <a:r>
              <a:rPr lang="en-US" dirty="0" err="1"/>
              <a:t>tincidunt</a:t>
            </a:r>
            <a:r>
              <a:rPr lang="en-US" dirty="0"/>
              <a:t> </a:t>
            </a:r>
            <a:r>
              <a:rPr lang="en-US" dirty="0" err="1"/>
              <a:t>eget</a:t>
            </a:r>
            <a:r>
              <a:rPr lang="en-US" dirty="0"/>
              <a:t> </a:t>
            </a:r>
            <a:r>
              <a:rPr lang="en-US" dirty="0" err="1"/>
              <a:t>nullam</a:t>
            </a:r>
            <a:r>
              <a:rPr lang="en-US" dirty="0"/>
              <a:t> non. </a:t>
            </a:r>
            <a:r>
              <a:rPr lang="en-US" dirty="0" err="1"/>
              <a:t>Mauris</a:t>
            </a:r>
            <a:r>
              <a:rPr lang="en-US" dirty="0"/>
              <a:t> a </a:t>
            </a:r>
            <a:r>
              <a:rPr lang="en-US" dirty="0" err="1"/>
              <a:t>diam</a:t>
            </a:r>
            <a:r>
              <a:rPr lang="en-US" dirty="0"/>
              <a:t> </a:t>
            </a:r>
            <a:r>
              <a:rPr lang="en-US" dirty="0" err="1"/>
              <a:t>maecenas</a:t>
            </a:r>
            <a:r>
              <a:rPr lang="en-US" dirty="0"/>
              <a:t> </a:t>
            </a:r>
            <a:r>
              <a:rPr lang="en-US" dirty="0" err="1"/>
              <a:t>sed</a:t>
            </a:r>
            <a:r>
              <a:rPr lang="en-US" dirty="0"/>
              <a:t> </a:t>
            </a:r>
            <a:r>
              <a:rPr lang="en-US" dirty="0" err="1"/>
              <a:t>enim</a:t>
            </a:r>
            <a:r>
              <a:rPr lang="en-US" dirty="0"/>
              <a:t> </a:t>
            </a:r>
            <a:r>
              <a:rPr lang="en-US" dirty="0" err="1"/>
              <a:t>ut</a:t>
            </a:r>
            <a:r>
              <a:rPr lang="en-US" dirty="0"/>
              <a:t> </a:t>
            </a:r>
            <a:r>
              <a:rPr lang="en-US" dirty="0" err="1"/>
              <a:t>sem</a:t>
            </a:r>
            <a:r>
              <a:rPr lang="en-US" dirty="0"/>
              <a:t> </a:t>
            </a:r>
            <a:r>
              <a:rPr lang="en-US" dirty="0" err="1"/>
              <a:t>viverra</a:t>
            </a:r>
            <a:r>
              <a:rPr lang="en-US" dirty="0"/>
              <a:t>. </a:t>
            </a:r>
            <a:r>
              <a:rPr lang="en-US" dirty="0" err="1"/>
              <a:t>Sed</a:t>
            </a:r>
            <a:r>
              <a:rPr lang="en-US" dirty="0"/>
              <a:t> </a:t>
            </a:r>
            <a:r>
              <a:rPr lang="en-US" dirty="0" err="1"/>
              <a:t>ullamcorper</a:t>
            </a:r>
            <a:r>
              <a:rPr lang="en-US" dirty="0"/>
              <a:t> </a:t>
            </a:r>
            <a:r>
              <a:rPr lang="en-US" dirty="0" err="1"/>
              <a:t>morbi</a:t>
            </a:r>
            <a:r>
              <a:rPr lang="en-US" dirty="0"/>
              <a:t> </a:t>
            </a:r>
            <a:r>
              <a:rPr lang="en-US" dirty="0" err="1"/>
              <a:t>tincidunt</a:t>
            </a:r>
            <a:r>
              <a:rPr lang="en-US" dirty="0"/>
              <a:t> </a:t>
            </a:r>
            <a:r>
              <a:rPr lang="en-US" dirty="0" err="1"/>
              <a:t>ornare</a:t>
            </a:r>
            <a:r>
              <a:rPr lang="en-US" dirty="0"/>
              <a:t>. Sit </a:t>
            </a:r>
            <a:r>
              <a:rPr lang="en-US" dirty="0" err="1"/>
              <a:t>amet</a:t>
            </a:r>
            <a:r>
              <a:rPr lang="en-US" dirty="0"/>
              <a:t> </a:t>
            </a:r>
            <a:r>
              <a:rPr lang="en-US" dirty="0" err="1"/>
              <a:t>volutpat</a:t>
            </a:r>
            <a:r>
              <a:rPr lang="en-US" dirty="0"/>
              <a:t> </a:t>
            </a:r>
            <a:r>
              <a:rPr lang="en-US" dirty="0" err="1"/>
              <a:t>consequat</a:t>
            </a:r>
            <a:r>
              <a:rPr lang="en-US" dirty="0"/>
              <a:t> </a:t>
            </a:r>
            <a:r>
              <a:rPr lang="en-US" dirty="0" err="1"/>
              <a:t>mauris</a:t>
            </a:r>
            <a:r>
              <a:rPr lang="en-US" dirty="0"/>
              <a:t> </a:t>
            </a:r>
            <a:r>
              <a:rPr lang="en-US" dirty="0" err="1"/>
              <a:t>nunc</a:t>
            </a:r>
            <a:r>
              <a:rPr lang="en-US" dirty="0"/>
              <a:t> </a:t>
            </a:r>
            <a:r>
              <a:rPr lang="en-US" dirty="0" err="1"/>
              <a:t>congue</a:t>
            </a:r>
            <a:r>
              <a:rPr lang="en-US" dirty="0"/>
              <a:t> nisi. </a:t>
            </a:r>
            <a:r>
              <a:rPr lang="en-US" dirty="0" err="1"/>
              <a:t>Mauris</a:t>
            </a:r>
            <a:r>
              <a:rPr lang="en-US" dirty="0"/>
              <a:t> sit </a:t>
            </a:r>
            <a:r>
              <a:rPr lang="en-US" dirty="0" err="1"/>
              <a:t>amet</a:t>
            </a:r>
            <a:r>
              <a:rPr lang="en-US" dirty="0"/>
              <a:t> </a:t>
            </a:r>
            <a:r>
              <a:rPr lang="en-US" dirty="0" err="1"/>
              <a:t>massa</a:t>
            </a:r>
            <a:r>
              <a:rPr lang="en-US" dirty="0"/>
              <a:t> vitae. </a:t>
            </a:r>
            <a:r>
              <a:rPr lang="en-US" dirty="0" err="1"/>
              <a:t>Consectetur</a:t>
            </a:r>
            <a:r>
              <a:rPr lang="en-US" dirty="0"/>
              <a:t> libero id </a:t>
            </a:r>
            <a:r>
              <a:rPr lang="en-US" dirty="0" err="1"/>
              <a:t>faucibus</a:t>
            </a:r>
            <a:r>
              <a:rPr lang="en-US" dirty="0"/>
              <a:t> </a:t>
            </a:r>
            <a:r>
              <a:rPr lang="en-US" dirty="0" err="1"/>
              <a:t>nisl</a:t>
            </a:r>
            <a:r>
              <a:rPr lang="en-US" dirty="0"/>
              <a:t> </a:t>
            </a:r>
            <a:r>
              <a:rPr lang="en-US" dirty="0" err="1"/>
              <a:t>tincidunt</a:t>
            </a:r>
            <a:r>
              <a:rPr lang="en-US" dirty="0"/>
              <a:t> </a:t>
            </a:r>
            <a:r>
              <a:rPr lang="en-US" dirty="0" err="1"/>
              <a:t>eget</a:t>
            </a:r>
            <a:r>
              <a:rPr lang="en-US" dirty="0"/>
              <a:t>. </a:t>
            </a:r>
            <a:r>
              <a:rPr lang="en-US" dirty="0" err="1"/>
              <a:t>Nulla</a:t>
            </a:r>
            <a:r>
              <a:rPr lang="en-US" dirty="0"/>
              <a:t> </a:t>
            </a:r>
            <a:r>
              <a:rPr lang="en-US" dirty="0" err="1"/>
              <a:t>facilisi</a:t>
            </a:r>
            <a:r>
              <a:rPr lang="en-US" dirty="0"/>
              <a:t> </a:t>
            </a:r>
            <a:r>
              <a:rPr lang="en-US" dirty="0" err="1"/>
              <a:t>morbi</a:t>
            </a:r>
            <a:r>
              <a:rPr lang="en-US" dirty="0"/>
              <a:t> tempus </a:t>
            </a:r>
            <a:r>
              <a:rPr lang="en-US" dirty="0" err="1"/>
              <a:t>iaculis</a:t>
            </a:r>
            <a:r>
              <a:rPr lang="en-US" dirty="0"/>
              <a:t> </a:t>
            </a:r>
            <a:r>
              <a:rPr lang="en-US" dirty="0" err="1"/>
              <a:t>urna</a:t>
            </a:r>
            <a:r>
              <a:rPr lang="en-US" dirty="0"/>
              <a:t> id </a:t>
            </a:r>
            <a:r>
              <a:rPr lang="en-US" dirty="0" err="1"/>
              <a:t>volutpat</a:t>
            </a:r>
            <a:r>
              <a:rPr lang="en-US" dirty="0"/>
              <a:t> lacus. </a:t>
            </a:r>
            <a:r>
              <a:rPr lang="en-US" dirty="0" err="1"/>
              <a:t>Imperdiet</a:t>
            </a:r>
            <a:r>
              <a:rPr lang="en-US" dirty="0"/>
              <a:t> </a:t>
            </a:r>
            <a:r>
              <a:rPr lang="en-US" dirty="0" err="1"/>
              <a:t>nulla</a:t>
            </a:r>
            <a:r>
              <a:rPr lang="en-US" dirty="0"/>
              <a:t> </a:t>
            </a:r>
            <a:r>
              <a:rPr lang="en-US" dirty="0" err="1"/>
              <a:t>malesuada</a:t>
            </a:r>
            <a:r>
              <a:rPr lang="en-US" dirty="0"/>
              <a:t> </a:t>
            </a:r>
            <a:r>
              <a:rPr lang="en-US" dirty="0" err="1"/>
              <a:t>pellentesque</a:t>
            </a:r>
            <a:r>
              <a:rPr lang="en-US" dirty="0"/>
              <a:t> </a:t>
            </a:r>
            <a:r>
              <a:rPr lang="en-US" dirty="0" err="1"/>
              <a:t>elit</a:t>
            </a:r>
            <a:r>
              <a:rPr lang="en-US" dirty="0"/>
              <a:t> </a:t>
            </a:r>
            <a:r>
              <a:rPr lang="en-US" dirty="0" err="1"/>
              <a:t>eget</a:t>
            </a:r>
            <a:r>
              <a:rPr lang="en-US" dirty="0"/>
              <a:t> gravida cum </a:t>
            </a:r>
            <a:r>
              <a:rPr lang="en-US" dirty="0" err="1"/>
              <a:t>sociis</a:t>
            </a:r>
            <a:r>
              <a:rPr lang="en-US" dirty="0"/>
              <a:t>. Sed </a:t>
            </a:r>
            <a:r>
              <a:rPr lang="en-US" dirty="0" err="1"/>
              <a:t>velit</a:t>
            </a:r>
            <a:r>
              <a:rPr lang="en-US" dirty="0"/>
              <a:t> </a:t>
            </a:r>
            <a:r>
              <a:rPr lang="en-US" dirty="0" err="1"/>
              <a:t>dignissim</a:t>
            </a:r>
            <a:r>
              <a:rPr lang="en-US" dirty="0"/>
              <a:t> </a:t>
            </a:r>
            <a:r>
              <a:rPr lang="en-US" dirty="0" err="1"/>
              <a:t>sodales</a:t>
            </a:r>
            <a:r>
              <a:rPr lang="en-US" dirty="0"/>
              <a:t> </a:t>
            </a:r>
            <a:r>
              <a:rPr lang="en-US" dirty="0" err="1"/>
              <a:t>ut.</a:t>
            </a:r>
            <a:endParaRPr lang="en-US" dirty="0"/>
          </a:p>
        </p:txBody>
      </p:sp>
      <p:sp>
        <p:nvSpPr>
          <p:cNvPr id="5" name="Footer"/>
          <p:cNvSpPr txBox="1"/>
          <p:nvPr userDrawn="1"/>
        </p:nvSpPr>
        <p:spPr>
          <a:xfrm>
            <a:off x="3007866" y="6323299"/>
            <a:ext cx="8956009" cy="477054"/>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4A78"/>
                </a:solidFill>
                <a:effectLst/>
                <a:uLnTx/>
                <a:uFillTx/>
                <a:latin typeface="arial" charset="0"/>
                <a:ea typeface="+mn-ea"/>
                <a:cs typeface="+mn-cs"/>
              </a:rPr>
              <a:t>Carey/</a:t>
            </a:r>
            <a:r>
              <a:rPr kumimoji="0" lang="en-US" sz="1400" b="0" i="0" u="none" strike="noStrike" kern="1200" cap="none" spc="0" normalizeH="0" baseline="0" noProof="0" dirty="0" err="1">
                <a:ln>
                  <a:noFill/>
                </a:ln>
                <a:solidFill>
                  <a:srgbClr val="004A78"/>
                </a:solidFill>
                <a:effectLst/>
                <a:uLnTx/>
                <a:uFillTx/>
                <a:latin typeface="arial" charset="0"/>
                <a:ea typeface="+mn-ea"/>
                <a:cs typeface="+mn-cs"/>
              </a:rPr>
              <a:t>Vodnik</a:t>
            </a:r>
            <a:r>
              <a:rPr kumimoji="0" lang="en-US" sz="1400" b="0" i="0" u="none" strike="noStrike" kern="1200" cap="none" spc="0" normalizeH="0" baseline="0" noProof="0" dirty="0">
                <a:ln>
                  <a:noFill/>
                </a:ln>
                <a:solidFill>
                  <a:srgbClr val="004A78"/>
                </a:solidFill>
                <a:effectLst/>
                <a:uLnTx/>
                <a:uFillTx/>
                <a:latin typeface="arial" charset="0"/>
                <a:ea typeface="+mn-ea"/>
                <a:cs typeface="+mn-cs"/>
              </a:rPr>
              <a:t>, </a:t>
            </a:r>
            <a:r>
              <a:rPr kumimoji="0" lang="en-US" sz="1400" b="0" i="1" u="none" strike="noStrike" kern="1200" cap="none" spc="0" normalizeH="0" baseline="0" noProof="0" dirty="0">
                <a:ln>
                  <a:noFill/>
                </a:ln>
                <a:solidFill>
                  <a:srgbClr val="004A78"/>
                </a:solidFill>
                <a:effectLst/>
                <a:uLnTx/>
                <a:uFillTx/>
                <a:latin typeface="arial" charset="0"/>
                <a:ea typeface="+mn-ea"/>
                <a:cs typeface="+mn-cs"/>
              </a:rPr>
              <a:t>JavaScript for Web Warriors</a:t>
            </a:r>
            <a:r>
              <a:rPr kumimoji="0" lang="en-US" sz="1400" b="0" i="0" u="none" strike="noStrike" kern="1200" cap="none" spc="0" normalizeH="0" baseline="0" noProof="0" dirty="0">
                <a:ln>
                  <a:noFill/>
                </a:ln>
                <a:solidFill>
                  <a:srgbClr val="004A78"/>
                </a:solidFill>
                <a:effectLst/>
                <a:uLnTx/>
                <a:uFillTx/>
                <a:latin typeface="arial" charset="0"/>
                <a:ea typeface="+mn-ea"/>
                <a:cs typeface="+mn-cs"/>
              </a:rPr>
              <a:t>, 7th Edition. © 2022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10350673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Sections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5" hasCustomPrompt="1"/>
          </p:nvPr>
        </p:nvSpPr>
        <p:spPr>
          <a:xfrm>
            <a:off x="743574" y="1290690"/>
            <a:ext cx="10711543" cy="348047"/>
          </a:xfrm>
        </p:spPr>
        <p:txBody>
          <a:bodyPr>
            <a:noAutofit/>
          </a:bodyPr>
          <a:lstStyle>
            <a:lvl1pPr marL="0" indent="0" algn="l">
              <a:buNone/>
              <a:defRPr sz="2400" b="1" i="0" baseline="0">
                <a:solidFill>
                  <a:srgbClr val="006298"/>
                </a:solidFill>
                <a:latin typeface="Arial" charset="0"/>
                <a:ea typeface="Arial" charset="0"/>
                <a:cs typeface="Arial" charset="0"/>
              </a:defRPr>
            </a:lvl1pPr>
            <a:lvl2pPr>
              <a:defRPr>
                <a:solidFill>
                  <a:schemeClr val="bg1"/>
                </a:solidFill>
                <a:latin typeface="Summer Font" charset="0"/>
                <a:ea typeface="Summer Font" charset="0"/>
                <a:cs typeface="Summer Font" charset="0"/>
              </a:defRPr>
            </a:lvl2pPr>
            <a:lvl3pPr>
              <a:defRPr>
                <a:solidFill>
                  <a:schemeClr val="bg1"/>
                </a:solidFill>
                <a:latin typeface="Summer Font" charset="0"/>
                <a:ea typeface="Summer Font" charset="0"/>
                <a:cs typeface="Summer Font" charset="0"/>
              </a:defRPr>
            </a:lvl3pPr>
            <a:lvl4pPr>
              <a:defRPr>
                <a:solidFill>
                  <a:schemeClr val="bg1"/>
                </a:solidFill>
                <a:latin typeface="Summer Font" charset="0"/>
                <a:ea typeface="Summer Font" charset="0"/>
                <a:cs typeface="Summer Font" charset="0"/>
              </a:defRPr>
            </a:lvl4pPr>
            <a:lvl5pPr>
              <a:defRPr>
                <a:solidFill>
                  <a:schemeClr val="bg1"/>
                </a:solidFill>
                <a:latin typeface="Summer Font" charset="0"/>
                <a:ea typeface="Summer Font" charset="0"/>
                <a:cs typeface="Summer Font" charset="0"/>
              </a:defRPr>
            </a:lvl5pPr>
          </a:lstStyle>
          <a:p>
            <a:pPr lvl="0"/>
            <a:r>
              <a:rPr lang="en-US" dirty="0"/>
              <a:t>Section Header</a:t>
            </a:r>
          </a:p>
        </p:txBody>
      </p:sp>
      <p:sp>
        <p:nvSpPr>
          <p:cNvPr id="11" name="Text Placeholder 5"/>
          <p:cNvSpPr>
            <a:spLocks noGrp="1"/>
          </p:cNvSpPr>
          <p:nvPr>
            <p:ph type="body" sz="quarter" idx="18" hasCustomPrompt="1"/>
          </p:nvPr>
        </p:nvSpPr>
        <p:spPr>
          <a:xfrm>
            <a:off x="740228" y="1737343"/>
            <a:ext cx="10711543" cy="1462674"/>
          </a:xfrm>
        </p:spPr>
        <p:txBody>
          <a:bodyPr>
            <a:noAutofit/>
          </a:bodyPr>
          <a:lstStyle>
            <a:lvl1pPr marL="342900" indent="-342900" algn="l">
              <a:buFont typeface="Arial" panose="020B0604020202020204" pitchFamily="34" charset="0"/>
              <a:buChar char="•"/>
              <a:defRPr sz="2400" b="0" i="0" baseline="0">
                <a:solidFill>
                  <a:srgbClr val="000000"/>
                </a:solidFill>
                <a:latin typeface="Arial" charset="0"/>
                <a:ea typeface="Arial" charset="0"/>
                <a:cs typeface="Arial" charset="0"/>
              </a:defRPr>
            </a:lvl1pPr>
            <a:lvl2pPr marL="457200" indent="0">
              <a:buClr>
                <a:srgbClr val="000000"/>
              </a:buClr>
              <a:buFont typeface="Arial" panose="020B0604020202020204" pitchFamily="34" charset="0"/>
              <a:buNone/>
              <a:defRPr>
                <a:solidFill>
                  <a:srgbClr val="000000"/>
                </a:solidFill>
                <a:latin typeface="Summer Font" charset="0"/>
                <a:ea typeface="Summer Font" charset="0"/>
                <a:cs typeface="Summer Font" charset="0"/>
              </a:defRPr>
            </a:lvl2pPr>
            <a:lvl3pPr>
              <a:defRPr>
                <a:solidFill>
                  <a:schemeClr val="bg1"/>
                </a:solidFill>
                <a:latin typeface="Summer Font" charset="0"/>
                <a:ea typeface="Summer Font" charset="0"/>
                <a:cs typeface="Summer Font" charset="0"/>
              </a:defRPr>
            </a:lvl3pPr>
            <a:lvl4pPr>
              <a:defRPr>
                <a:solidFill>
                  <a:schemeClr val="bg1"/>
                </a:solidFill>
                <a:latin typeface="Summer Font" charset="0"/>
                <a:ea typeface="Summer Font" charset="0"/>
                <a:cs typeface="Summer Font" charset="0"/>
              </a:defRPr>
            </a:lvl4pPr>
            <a:lvl5pPr>
              <a:defRPr>
                <a:solidFill>
                  <a:schemeClr val="bg1"/>
                </a:solidFill>
                <a:latin typeface="Summer Font" charset="0"/>
                <a:ea typeface="Summer Font" charset="0"/>
                <a:cs typeface="Summer Font" charset="0"/>
              </a:defRPr>
            </a:lvl5pPr>
          </a:lstStyle>
          <a:p>
            <a:pPr lvl="0"/>
            <a:r>
              <a:rPr lang="en-US" dirty="0"/>
              <a:t>Click to add text here.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Faucibus</a:t>
            </a:r>
            <a:r>
              <a:rPr lang="en-US" dirty="0"/>
              <a:t> </a:t>
            </a:r>
            <a:r>
              <a:rPr lang="en-US" dirty="0" err="1"/>
              <a:t>nisl</a:t>
            </a:r>
            <a:r>
              <a:rPr lang="en-US" dirty="0"/>
              <a:t> </a:t>
            </a:r>
            <a:r>
              <a:rPr lang="en-US" dirty="0" err="1"/>
              <a:t>tincidunt</a:t>
            </a:r>
            <a:r>
              <a:rPr lang="en-US" dirty="0"/>
              <a:t> </a:t>
            </a:r>
            <a:r>
              <a:rPr lang="en-US" dirty="0" err="1"/>
              <a:t>eget</a:t>
            </a:r>
            <a:r>
              <a:rPr lang="en-US" dirty="0"/>
              <a:t> </a:t>
            </a:r>
            <a:r>
              <a:rPr lang="en-US" dirty="0" err="1"/>
              <a:t>nullam</a:t>
            </a:r>
            <a:r>
              <a:rPr lang="en-US" dirty="0"/>
              <a:t> non. </a:t>
            </a:r>
            <a:r>
              <a:rPr lang="en-US" dirty="0" err="1"/>
              <a:t>Mauris</a:t>
            </a:r>
            <a:r>
              <a:rPr lang="en-US" dirty="0"/>
              <a:t> a </a:t>
            </a:r>
            <a:r>
              <a:rPr lang="en-US" dirty="0" err="1"/>
              <a:t>diam</a:t>
            </a:r>
            <a:r>
              <a:rPr lang="en-US" dirty="0"/>
              <a:t> </a:t>
            </a:r>
            <a:r>
              <a:rPr lang="en-US" dirty="0" err="1"/>
              <a:t>maecenas</a:t>
            </a:r>
            <a:r>
              <a:rPr lang="en-US" dirty="0"/>
              <a:t> </a:t>
            </a:r>
            <a:r>
              <a:rPr lang="en-US" dirty="0" err="1"/>
              <a:t>sed</a:t>
            </a:r>
            <a:r>
              <a:rPr lang="en-US" dirty="0"/>
              <a:t> </a:t>
            </a:r>
            <a:r>
              <a:rPr lang="en-US" dirty="0" err="1"/>
              <a:t>enim</a:t>
            </a:r>
            <a:r>
              <a:rPr lang="en-US" dirty="0"/>
              <a:t> </a:t>
            </a:r>
            <a:r>
              <a:rPr lang="en-US" dirty="0" err="1"/>
              <a:t>ut</a:t>
            </a:r>
            <a:r>
              <a:rPr lang="en-US" dirty="0"/>
              <a:t> </a:t>
            </a:r>
            <a:r>
              <a:rPr lang="en-US" dirty="0" err="1"/>
              <a:t>sem</a:t>
            </a:r>
            <a:r>
              <a:rPr lang="en-US" dirty="0"/>
              <a:t> </a:t>
            </a:r>
            <a:r>
              <a:rPr lang="en-US" dirty="0" err="1"/>
              <a:t>viverra</a:t>
            </a:r>
            <a:r>
              <a:rPr lang="en-US" dirty="0"/>
              <a:t>. Sed </a:t>
            </a:r>
            <a:r>
              <a:rPr lang="en-US" dirty="0" err="1"/>
              <a:t>ullamcorper</a:t>
            </a:r>
            <a:r>
              <a:rPr lang="en-US" dirty="0"/>
              <a:t> </a:t>
            </a:r>
            <a:r>
              <a:rPr lang="en-US" dirty="0" err="1"/>
              <a:t>morbi</a:t>
            </a:r>
            <a:r>
              <a:rPr lang="en-US" dirty="0"/>
              <a:t> </a:t>
            </a:r>
            <a:r>
              <a:rPr lang="en-US" dirty="0" err="1"/>
              <a:t>tincidunt</a:t>
            </a:r>
            <a:r>
              <a:rPr lang="en-US" dirty="0"/>
              <a:t> </a:t>
            </a:r>
            <a:r>
              <a:rPr lang="en-US" dirty="0" err="1"/>
              <a:t>ornare</a:t>
            </a:r>
            <a:r>
              <a:rPr lang="en-US" dirty="0"/>
              <a:t>.</a:t>
            </a:r>
          </a:p>
        </p:txBody>
      </p:sp>
      <p:sp>
        <p:nvSpPr>
          <p:cNvPr id="9" name="Text Placeholder 5"/>
          <p:cNvSpPr>
            <a:spLocks noGrp="1"/>
          </p:cNvSpPr>
          <p:nvPr>
            <p:ph type="body" sz="quarter" idx="17" hasCustomPrompt="1"/>
          </p:nvPr>
        </p:nvSpPr>
        <p:spPr>
          <a:xfrm>
            <a:off x="743573" y="3389727"/>
            <a:ext cx="10711543" cy="348047"/>
          </a:xfrm>
        </p:spPr>
        <p:txBody>
          <a:bodyPr>
            <a:noAutofit/>
          </a:bodyPr>
          <a:lstStyle>
            <a:lvl1pPr marL="0" indent="0" algn="l">
              <a:buNone/>
              <a:defRPr sz="2400" b="1" i="0" baseline="0">
                <a:solidFill>
                  <a:srgbClr val="006298"/>
                </a:solidFill>
                <a:latin typeface="Arial" charset="0"/>
                <a:ea typeface="Arial" charset="0"/>
                <a:cs typeface="Arial" charset="0"/>
              </a:defRPr>
            </a:lvl1pPr>
            <a:lvl2pPr>
              <a:defRPr>
                <a:solidFill>
                  <a:schemeClr val="bg1"/>
                </a:solidFill>
                <a:latin typeface="Summer Font" charset="0"/>
                <a:ea typeface="Summer Font" charset="0"/>
                <a:cs typeface="Summer Font" charset="0"/>
              </a:defRPr>
            </a:lvl2pPr>
            <a:lvl3pPr>
              <a:defRPr>
                <a:solidFill>
                  <a:schemeClr val="bg1"/>
                </a:solidFill>
                <a:latin typeface="Summer Font" charset="0"/>
                <a:ea typeface="Summer Font" charset="0"/>
                <a:cs typeface="Summer Font" charset="0"/>
              </a:defRPr>
            </a:lvl3pPr>
            <a:lvl4pPr>
              <a:defRPr>
                <a:solidFill>
                  <a:schemeClr val="bg1"/>
                </a:solidFill>
                <a:latin typeface="Summer Font" charset="0"/>
                <a:ea typeface="Summer Font" charset="0"/>
                <a:cs typeface="Summer Font" charset="0"/>
              </a:defRPr>
            </a:lvl4pPr>
            <a:lvl5pPr>
              <a:defRPr>
                <a:solidFill>
                  <a:schemeClr val="bg1"/>
                </a:solidFill>
                <a:latin typeface="Summer Font" charset="0"/>
                <a:ea typeface="Summer Font" charset="0"/>
                <a:cs typeface="Summer Font" charset="0"/>
              </a:defRPr>
            </a:lvl5pPr>
          </a:lstStyle>
          <a:p>
            <a:pPr lvl="0"/>
            <a:r>
              <a:rPr lang="en-US" dirty="0"/>
              <a:t>Section Header</a:t>
            </a:r>
          </a:p>
        </p:txBody>
      </p:sp>
      <p:sp>
        <p:nvSpPr>
          <p:cNvPr id="8" name="Text Placeholder 5"/>
          <p:cNvSpPr>
            <a:spLocks noGrp="1"/>
          </p:cNvSpPr>
          <p:nvPr>
            <p:ph type="body" sz="quarter" idx="16" hasCustomPrompt="1"/>
          </p:nvPr>
        </p:nvSpPr>
        <p:spPr>
          <a:xfrm>
            <a:off x="743572" y="3856204"/>
            <a:ext cx="10711543" cy="1462674"/>
          </a:xfrm>
        </p:spPr>
        <p:txBody>
          <a:bodyPr>
            <a:noAutofit/>
          </a:bodyPr>
          <a:lstStyle>
            <a:lvl1pPr marL="0" indent="0" algn="l">
              <a:buNone/>
              <a:defRPr sz="2400" b="0" i="0" baseline="0">
                <a:solidFill>
                  <a:srgbClr val="000000"/>
                </a:solidFill>
                <a:latin typeface="Arial" charset="0"/>
                <a:ea typeface="Arial" charset="0"/>
                <a:cs typeface="Arial" charset="0"/>
              </a:defRPr>
            </a:lvl1pPr>
            <a:lvl2pPr>
              <a:defRPr>
                <a:solidFill>
                  <a:schemeClr val="bg1"/>
                </a:solidFill>
                <a:latin typeface="Summer Font" charset="0"/>
                <a:ea typeface="Summer Font" charset="0"/>
                <a:cs typeface="Summer Font" charset="0"/>
              </a:defRPr>
            </a:lvl2pPr>
            <a:lvl3pPr>
              <a:defRPr>
                <a:solidFill>
                  <a:schemeClr val="bg1"/>
                </a:solidFill>
                <a:latin typeface="Summer Font" charset="0"/>
                <a:ea typeface="Summer Font" charset="0"/>
                <a:cs typeface="Summer Font" charset="0"/>
              </a:defRPr>
            </a:lvl3pPr>
            <a:lvl4pPr>
              <a:defRPr>
                <a:solidFill>
                  <a:schemeClr val="bg1"/>
                </a:solidFill>
                <a:latin typeface="Summer Font" charset="0"/>
                <a:ea typeface="Summer Font" charset="0"/>
                <a:cs typeface="Summer Font" charset="0"/>
              </a:defRPr>
            </a:lvl4pPr>
            <a:lvl5pPr>
              <a:defRPr>
                <a:solidFill>
                  <a:schemeClr val="bg1"/>
                </a:solidFill>
                <a:latin typeface="Summer Font" charset="0"/>
                <a:ea typeface="Summer Font" charset="0"/>
                <a:cs typeface="Summer Font" charset="0"/>
              </a:defRPr>
            </a:lvl5pPr>
          </a:lstStyle>
          <a:p>
            <a:pPr lvl="0"/>
            <a:r>
              <a:rPr lang="en-US" dirty="0"/>
              <a:t>Click to add text here.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Faucibus</a:t>
            </a:r>
            <a:r>
              <a:rPr lang="en-US" dirty="0"/>
              <a:t> </a:t>
            </a:r>
            <a:r>
              <a:rPr lang="en-US" dirty="0" err="1"/>
              <a:t>nisl</a:t>
            </a:r>
            <a:r>
              <a:rPr lang="en-US" dirty="0"/>
              <a:t> </a:t>
            </a:r>
            <a:r>
              <a:rPr lang="en-US" dirty="0" err="1"/>
              <a:t>tincidunt</a:t>
            </a:r>
            <a:r>
              <a:rPr lang="en-US" dirty="0"/>
              <a:t> </a:t>
            </a:r>
            <a:r>
              <a:rPr lang="en-US" dirty="0" err="1"/>
              <a:t>eget</a:t>
            </a:r>
            <a:r>
              <a:rPr lang="en-US" dirty="0"/>
              <a:t> </a:t>
            </a:r>
            <a:r>
              <a:rPr lang="en-US" dirty="0" err="1"/>
              <a:t>nullam</a:t>
            </a:r>
            <a:r>
              <a:rPr lang="en-US" dirty="0"/>
              <a:t> non. </a:t>
            </a:r>
            <a:r>
              <a:rPr lang="en-US" dirty="0" err="1"/>
              <a:t>Mauris</a:t>
            </a:r>
            <a:r>
              <a:rPr lang="en-US" dirty="0"/>
              <a:t> a </a:t>
            </a:r>
            <a:r>
              <a:rPr lang="en-US" dirty="0" err="1"/>
              <a:t>diam</a:t>
            </a:r>
            <a:r>
              <a:rPr lang="en-US" dirty="0"/>
              <a:t> </a:t>
            </a:r>
            <a:r>
              <a:rPr lang="en-US" dirty="0" err="1"/>
              <a:t>maecenas</a:t>
            </a:r>
            <a:r>
              <a:rPr lang="en-US" dirty="0"/>
              <a:t> </a:t>
            </a:r>
            <a:r>
              <a:rPr lang="en-US" dirty="0" err="1"/>
              <a:t>sed</a:t>
            </a:r>
            <a:r>
              <a:rPr lang="en-US" dirty="0"/>
              <a:t> </a:t>
            </a:r>
            <a:r>
              <a:rPr lang="en-US" dirty="0" err="1"/>
              <a:t>enim</a:t>
            </a:r>
            <a:r>
              <a:rPr lang="en-US" dirty="0"/>
              <a:t> </a:t>
            </a:r>
            <a:r>
              <a:rPr lang="en-US" dirty="0" err="1"/>
              <a:t>ut</a:t>
            </a:r>
            <a:r>
              <a:rPr lang="en-US" dirty="0"/>
              <a:t> </a:t>
            </a:r>
            <a:r>
              <a:rPr lang="en-US" dirty="0" err="1"/>
              <a:t>sem</a:t>
            </a:r>
            <a:r>
              <a:rPr lang="en-US" dirty="0"/>
              <a:t> </a:t>
            </a:r>
            <a:r>
              <a:rPr lang="en-US" dirty="0" err="1"/>
              <a:t>viverra</a:t>
            </a:r>
            <a:r>
              <a:rPr lang="en-US" dirty="0"/>
              <a:t>. </a:t>
            </a:r>
            <a:r>
              <a:rPr lang="en-US" dirty="0" err="1"/>
              <a:t>Sed</a:t>
            </a:r>
            <a:r>
              <a:rPr lang="en-US" dirty="0"/>
              <a:t> </a:t>
            </a:r>
            <a:r>
              <a:rPr lang="en-US" dirty="0" err="1"/>
              <a:t>ullamcorper</a:t>
            </a:r>
            <a:r>
              <a:rPr lang="en-US" dirty="0"/>
              <a:t> </a:t>
            </a:r>
            <a:r>
              <a:rPr lang="en-US" dirty="0" err="1"/>
              <a:t>morbi</a:t>
            </a:r>
            <a:r>
              <a:rPr lang="en-US" dirty="0"/>
              <a:t> </a:t>
            </a:r>
            <a:r>
              <a:rPr lang="en-US" dirty="0" err="1"/>
              <a:t>tincidunt</a:t>
            </a:r>
            <a:r>
              <a:rPr lang="en-US" dirty="0"/>
              <a:t> </a:t>
            </a:r>
            <a:r>
              <a:rPr lang="en-US" dirty="0" err="1"/>
              <a:t>ornare</a:t>
            </a:r>
            <a:r>
              <a:rPr lang="en-US" dirty="0"/>
              <a:t>.</a:t>
            </a:r>
          </a:p>
        </p:txBody>
      </p:sp>
      <p:sp>
        <p:nvSpPr>
          <p:cNvPr id="12" name="Footer"/>
          <p:cNvSpPr txBox="1"/>
          <p:nvPr userDrawn="1"/>
        </p:nvSpPr>
        <p:spPr>
          <a:xfrm>
            <a:off x="3007866" y="6323299"/>
            <a:ext cx="8956009" cy="477054"/>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4A78"/>
                </a:solidFill>
                <a:effectLst/>
                <a:uLnTx/>
                <a:uFillTx/>
                <a:latin typeface="arial" charset="0"/>
                <a:ea typeface="+mn-ea"/>
                <a:cs typeface="+mn-cs"/>
              </a:rPr>
              <a:t>[Author Name], [Book Title], [#] Edition. © [Insert Year]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8793668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10" name="Content Placeholder 2"/>
          <p:cNvSpPr>
            <a:spLocks noGrp="1"/>
          </p:cNvSpPr>
          <p:nvPr>
            <p:ph idx="1"/>
          </p:nvPr>
        </p:nvSpPr>
        <p:spPr>
          <a:xfrm>
            <a:off x="743576" y="1579015"/>
            <a:ext cx="5084468" cy="492443"/>
          </a:xfrm>
          <a:solidFill>
            <a:schemeClr val="bg1"/>
          </a:solidFill>
          <a:effectLst>
            <a:outerShdw dist="12700" dir="5400000" algn="t" rotWithShape="0">
              <a:prstClr val="black"/>
            </a:outerShdw>
          </a:effectLst>
        </p:spPr>
        <p:txBody>
          <a:bodyPr tIns="91440" bIns="91440" rtlCol="0" anchor="b">
            <a:spAutoFit/>
          </a:bodyPr>
          <a:lstStyle>
            <a:lvl1pPr marL="0" indent="0" algn="ctr">
              <a:lnSpc>
                <a:spcPct val="100000"/>
              </a:lnSpc>
              <a:spcBef>
                <a:spcPts val="0"/>
              </a:spcBef>
              <a:buNone/>
              <a:defRPr lang="en-US" sz="2000" b="1" smtClean="0">
                <a:solidFill>
                  <a:srgbClr val="006298"/>
                </a:solidFill>
              </a:defRPr>
            </a:lvl1pPr>
            <a:lvl2pPr>
              <a:defRPr lang="en-US" smtClean="0">
                <a:solidFill>
                  <a:schemeClr val="tx1"/>
                </a:solidFill>
              </a:defRPr>
            </a:lvl2pPr>
            <a:lvl3pPr>
              <a:defRPr lang="en-US" smtClean="0">
                <a:solidFill>
                  <a:schemeClr val="tx1"/>
                </a:solidFill>
              </a:defRPr>
            </a:lvl3pPr>
          </a:lstStyle>
          <a:p>
            <a:pPr lvl="0"/>
            <a:r>
              <a:rPr lang="en-US"/>
              <a:t>Click to edit Master text styles</a:t>
            </a:r>
          </a:p>
        </p:txBody>
      </p:sp>
      <p:sp>
        <p:nvSpPr>
          <p:cNvPr id="4" name="Text Placeholder 3"/>
          <p:cNvSpPr>
            <a:spLocks noGrp="1"/>
          </p:cNvSpPr>
          <p:nvPr>
            <p:ph type="body" sz="quarter" idx="15" hasCustomPrompt="1"/>
          </p:nvPr>
        </p:nvSpPr>
        <p:spPr>
          <a:xfrm>
            <a:off x="743576" y="2202774"/>
            <a:ext cx="5084468" cy="3953578"/>
          </a:xfrm>
        </p:spPr>
        <p:txBody>
          <a:bodyPr>
            <a:normAutofit/>
          </a:bodyPr>
          <a:lstStyle>
            <a:lvl1pPr marL="0" indent="0">
              <a:buClr>
                <a:srgbClr val="004A78"/>
              </a:buClr>
              <a:buFont typeface="Arial" charset="0"/>
              <a:buNone/>
              <a:defRPr sz="1800">
                <a:solidFill>
                  <a:srgbClr val="000000"/>
                </a:solidFill>
              </a:defRPr>
            </a:lvl1pPr>
            <a:lvl2pPr marL="457200" indent="0">
              <a:buClr>
                <a:srgbClr val="004A78"/>
              </a:buClr>
              <a:buFont typeface="Arial" charset="0"/>
              <a:buNone/>
              <a:defRPr sz="1800">
                <a:solidFill>
                  <a:srgbClr val="000000"/>
                </a:solidFill>
              </a:defRPr>
            </a:lvl2pPr>
            <a:lvl3pPr marL="1143000" indent="-228600">
              <a:buClr>
                <a:srgbClr val="004A78"/>
              </a:buClr>
              <a:buFont typeface="Arial" charset="0"/>
              <a:buChar char="•"/>
              <a:defRPr sz="1800">
                <a:solidFill>
                  <a:srgbClr val="000000"/>
                </a:solidFill>
              </a:defRPr>
            </a:lvl3pPr>
            <a:lvl4pPr marL="1600200" indent="-228600">
              <a:buClr>
                <a:srgbClr val="004A78"/>
              </a:buClr>
              <a:buFont typeface="Arial" charset="0"/>
              <a:buChar char="•"/>
              <a:defRPr sz="1800">
                <a:solidFill>
                  <a:srgbClr val="000000"/>
                </a:solidFill>
              </a:defRPr>
            </a:lvl4pPr>
            <a:lvl5pPr marL="2057400" indent="-228600">
              <a:buClr>
                <a:srgbClr val="004A78"/>
              </a:buClr>
              <a:buFont typeface="Arial" charset="0"/>
              <a:buChar char="•"/>
              <a:defRPr sz="1800">
                <a:solidFill>
                  <a:srgbClr val="000000"/>
                </a:solidFill>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Viverra</a:t>
            </a:r>
            <a:r>
              <a:rPr lang="en-US" dirty="0"/>
              <a:t> vitae </a:t>
            </a:r>
            <a:r>
              <a:rPr lang="en-US" dirty="0" err="1"/>
              <a:t>congue</a:t>
            </a:r>
            <a:r>
              <a:rPr lang="en-US" dirty="0"/>
              <a:t> </a:t>
            </a:r>
            <a:r>
              <a:rPr lang="en-US" dirty="0" err="1"/>
              <a:t>eu</a:t>
            </a:r>
            <a:r>
              <a:rPr lang="en-US" dirty="0"/>
              <a:t> </a:t>
            </a:r>
            <a:r>
              <a:rPr lang="en-US" dirty="0" err="1"/>
              <a:t>consequat</a:t>
            </a:r>
            <a:r>
              <a:rPr lang="en-US" dirty="0"/>
              <a:t> ac </a:t>
            </a:r>
            <a:r>
              <a:rPr lang="en-US" dirty="0" err="1"/>
              <a:t>felis</a:t>
            </a:r>
            <a:r>
              <a:rPr lang="en-US" dirty="0"/>
              <a:t> </a:t>
            </a:r>
            <a:r>
              <a:rPr lang="en-US" dirty="0" err="1"/>
              <a:t>donec</a:t>
            </a:r>
            <a:r>
              <a:rPr lang="en-US" dirty="0"/>
              <a:t> et. </a:t>
            </a:r>
            <a:r>
              <a:rPr lang="en-US" dirty="0" err="1"/>
              <a:t>Magnis</a:t>
            </a:r>
            <a:r>
              <a:rPr lang="en-US" dirty="0"/>
              <a:t> dis parturient </a:t>
            </a:r>
            <a:r>
              <a:rPr lang="en-US" dirty="0" err="1"/>
              <a:t>montes</a:t>
            </a:r>
            <a:r>
              <a:rPr lang="en-US" dirty="0"/>
              <a:t> </a:t>
            </a:r>
            <a:r>
              <a:rPr lang="en-US" dirty="0" err="1"/>
              <a:t>nascetur</a:t>
            </a:r>
            <a:r>
              <a:rPr lang="en-US" dirty="0"/>
              <a:t>. Massa </a:t>
            </a:r>
            <a:r>
              <a:rPr lang="en-US" dirty="0" err="1"/>
              <a:t>tempor</a:t>
            </a:r>
            <a:r>
              <a:rPr lang="en-US" dirty="0"/>
              <a:t> </a:t>
            </a:r>
            <a:r>
              <a:rPr lang="en-US" dirty="0" err="1"/>
              <a:t>nec</a:t>
            </a:r>
            <a:r>
              <a:rPr lang="en-US" dirty="0"/>
              <a:t> </a:t>
            </a:r>
            <a:r>
              <a:rPr lang="en-US" dirty="0" err="1"/>
              <a:t>feugiat</a:t>
            </a:r>
            <a:r>
              <a:rPr lang="en-US" dirty="0"/>
              <a:t> </a:t>
            </a:r>
            <a:r>
              <a:rPr lang="en-US" dirty="0" err="1"/>
              <a:t>nisl</a:t>
            </a:r>
            <a:r>
              <a:rPr lang="en-US" dirty="0"/>
              <a:t> </a:t>
            </a:r>
            <a:r>
              <a:rPr lang="en-US" dirty="0" err="1"/>
              <a:t>pretium</a:t>
            </a:r>
            <a:r>
              <a:rPr lang="en-US" dirty="0"/>
              <a:t> </a:t>
            </a:r>
            <a:r>
              <a:rPr lang="en-US" dirty="0" err="1"/>
              <a:t>fusce</a:t>
            </a:r>
            <a:r>
              <a:rPr lang="en-US" dirty="0"/>
              <a:t> id </a:t>
            </a:r>
            <a:r>
              <a:rPr lang="en-US" dirty="0" err="1"/>
              <a:t>velit</a:t>
            </a:r>
            <a:r>
              <a:rPr lang="en-US" dirty="0"/>
              <a:t>. </a:t>
            </a:r>
            <a:r>
              <a:rPr lang="en-US" dirty="0" err="1"/>
              <a:t>Amet</a:t>
            </a:r>
            <a:r>
              <a:rPr lang="en-US" dirty="0"/>
              <a:t> </a:t>
            </a:r>
            <a:r>
              <a:rPr lang="en-US" dirty="0" err="1"/>
              <a:t>est</a:t>
            </a:r>
            <a:r>
              <a:rPr lang="en-US" dirty="0"/>
              <a:t> </a:t>
            </a:r>
            <a:r>
              <a:rPr lang="en-US" dirty="0" err="1"/>
              <a:t>placerat</a:t>
            </a:r>
            <a:r>
              <a:rPr lang="en-US" dirty="0"/>
              <a:t> in </a:t>
            </a:r>
            <a:r>
              <a:rPr lang="en-US" dirty="0" err="1"/>
              <a:t>egestas</a:t>
            </a:r>
            <a:r>
              <a:rPr lang="en-US" dirty="0"/>
              <a:t> </a:t>
            </a:r>
            <a:r>
              <a:rPr lang="en-US" dirty="0" err="1"/>
              <a:t>erat</a:t>
            </a:r>
            <a:r>
              <a:rPr lang="en-US" dirty="0"/>
              <a:t> </a:t>
            </a:r>
            <a:r>
              <a:rPr lang="en-US" dirty="0" err="1"/>
              <a:t>imperdiet</a:t>
            </a:r>
            <a:r>
              <a:rPr lang="en-US" dirty="0"/>
              <a:t> </a:t>
            </a:r>
            <a:r>
              <a:rPr lang="en-US" dirty="0" err="1"/>
              <a:t>sed</a:t>
            </a:r>
            <a:r>
              <a:rPr lang="en-US" dirty="0"/>
              <a:t> </a:t>
            </a:r>
            <a:r>
              <a:rPr lang="en-US" dirty="0" err="1"/>
              <a:t>euismod</a:t>
            </a:r>
            <a:r>
              <a:rPr lang="en-US" dirty="0"/>
              <a:t>. In </a:t>
            </a:r>
            <a:r>
              <a:rPr lang="en-US" dirty="0" err="1"/>
              <a:t>egestas</a:t>
            </a:r>
            <a:r>
              <a:rPr lang="en-US" dirty="0"/>
              <a:t> </a:t>
            </a:r>
            <a:r>
              <a:rPr lang="en-US" dirty="0" err="1"/>
              <a:t>erat</a:t>
            </a:r>
            <a:r>
              <a:rPr lang="en-US" dirty="0"/>
              <a:t> </a:t>
            </a:r>
            <a:r>
              <a:rPr lang="en-US" dirty="0" err="1"/>
              <a:t>imperdiet</a:t>
            </a:r>
            <a:r>
              <a:rPr lang="en-US" dirty="0"/>
              <a:t> </a:t>
            </a:r>
            <a:r>
              <a:rPr lang="en-US" dirty="0" err="1"/>
              <a:t>sed</a:t>
            </a:r>
            <a:r>
              <a:rPr lang="en-US" dirty="0"/>
              <a:t> </a:t>
            </a:r>
            <a:r>
              <a:rPr lang="en-US" dirty="0" err="1"/>
              <a:t>euismod</a:t>
            </a:r>
            <a:r>
              <a:rPr lang="en-US" dirty="0"/>
              <a:t> nisi porta lorem. </a:t>
            </a:r>
            <a:r>
              <a:rPr lang="en-US" dirty="0" err="1"/>
              <a:t>Fermentum</a:t>
            </a:r>
            <a:r>
              <a:rPr lang="en-US" dirty="0"/>
              <a:t> et </a:t>
            </a:r>
            <a:r>
              <a:rPr lang="en-US" dirty="0" err="1"/>
              <a:t>sollicitudin</a:t>
            </a:r>
            <a:r>
              <a:rPr lang="en-US" dirty="0"/>
              <a:t> ac </a:t>
            </a:r>
            <a:r>
              <a:rPr lang="en-US" dirty="0" err="1"/>
              <a:t>orci</a:t>
            </a:r>
            <a:r>
              <a:rPr lang="en-US" dirty="0"/>
              <a:t> </a:t>
            </a:r>
            <a:r>
              <a:rPr lang="en-US" dirty="0" err="1"/>
              <a:t>phasellus</a:t>
            </a:r>
            <a:r>
              <a:rPr lang="en-US" dirty="0"/>
              <a:t> </a:t>
            </a:r>
            <a:r>
              <a:rPr lang="en-US" dirty="0" err="1"/>
              <a:t>egestas</a:t>
            </a:r>
            <a:r>
              <a:rPr lang="en-US" dirty="0"/>
              <a:t> </a:t>
            </a:r>
            <a:r>
              <a:rPr lang="en-US" dirty="0" err="1"/>
              <a:t>tellus</a:t>
            </a:r>
            <a:r>
              <a:rPr lang="en-US" dirty="0"/>
              <a:t> </a:t>
            </a:r>
            <a:r>
              <a:rPr lang="en-US" dirty="0" err="1"/>
              <a:t>rutrum</a:t>
            </a:r>
            <a:r>
              <a:rPr lang="en-US" dirty="0"/>
              <a:t> </a:t>
            </a:r>
            <a:r>
              <a:rPr lang="en-US" dirty="0" err="1"/>
              <a:t>tellus</a:t>
            </a:r>
            <a:r>
              <a:rPr lang="en-US" dirty="0"/>
              <a:t>. </a:t>
            </a:r>
            <a:r>
              <a:rPr lang="en-US" dirty="0" err="1"/>
              <a:t>Nec</a:t>
            </a:r>
            <a:r>
              <a:rPr lang="en-US" dirty="0"/>
              <a:t> dui </a:t>
            </a:r>
            <a:r>
              <a:rPr lang="en-US" dirty="0" err="1"/>
              <a:t>nunc</a:t>
            </a:r>
            <a:r>
              <a:rPr lang="en-US" dirty="0"/>
              <a:t> </a:t>
            </a:r>
            <a:r>
              <a:rPr lang="en-US" dirty="0" err="1"/>
              <a:t>mattis</a:t>
            </a:r>
            <a:r>
              <a:rPr lang="en-US" dirty="0"/>
              <a:t> </a:t>
            </a:r>
            <a:r>
              <a:rPr lang="en-US" dirty="0" err="1"/>
              <a:t>enim</a:t>
            </a:r>
            <a:r>
              <a:rPr lang="en-US" dirty="0"/>
              <a:t>. </a:t>
            </a:r>
            <a:r>
              <a:rPr lang="en-US" dirty="0" err="1"/>
              <a:t>Nisl</a:t>
            </a:r>
            <a:r>
              <a:rPr lang="en-US" dirty="0"/>
              <a:t> </a:t>
            </a:r>
            <a:r>
              <a:rPr lang="en-US" dirty="0" err="1"/>
              <a:t>condimentum</a:t>
            </a:r>
            <a:r>
              <a:rPr lang="en-US" dirty="0"/>
              <a:t> id </a:t>
            </a:r>
            <a:r>
              <a:rPr lang="en-US" dirty="0" err="1"/>
              <a:t>venenatis</a:t>
            </a:r>
            <a:r>
              <a:rPr lang="en-US" dirty="0"/>
              <a:t> a </a:t>
            </a:r>
            <a:r>
              <a:rPr lang="en-US" dirty="0" err="1"/>
              <a:t>condimentum</a:t>
            </a:r>
            <a:r>
              <a:rPr lang="en-US" dirty="0"/>
              <a:t>. Non </a:t>
            </a:r>
            <a:r>
              <a:rPr lang="en-US" dirty="0" err="1"/>
              <a:t>enim</a:t>
            </a:r>
            <a:r>
              <a:rPr lang="en-US" dirty="0"/>
              <a:t> </a:t>
            </a:r>
            <a:r>
              <a:rPr lang="en-US" dirty="0" err="1"/>
              <a:t>praesent</a:t>
            </a:r>
            <a:r>
              <a:rPr lang="en-US" dirty="0"/>
              <a:t> </a:t>
            </a:r>
            <a:r>
              <a:rPr lang="en-US" dirty="0" err="1"/>
              <a:t>elementum</a:t>
            </a:r>
            <a:r>
              <a:rPr lang="en-US" dirty="0"/>
              <a:t> </a:t>
            </a:r>
            <a:r>
              <a:rPr lang="en-US" dirty="0" err="1"/>
              <a:t>facilisis</a:t>
            </a:r>
            <a:r>
              <a:rPr lang="en-US" dirty="0"/>
              <a:t> </a:t>
            </a:r>
            <a:r>
              <a:rPr lang="en-US" dirty="0" err="1"/>
              <a:t>leo</a:t>
            </a:r>
            <a:r>
              <a:rPr lang="en-US" dirty="0"/>
              <a:t> vel </a:t>
            </a:r>
            <a:r>
              <a:rPr lang="en-US" dirty="0" err="1"/>
              <a:t>fringilla</a:t>
            </a:r>
            <a:r>
              <a:rPr lang="en-US" dirty="0"/>
              <a:t> </a:t>
            </a:r>
            <a:r>
              <a:rPr lang="en-US" dirty="0" err="1"/>
              <a:t>est</a:t>
            </a:r>
            <a:r>
              <a:rPr lang="en-US" dirty="0"/>
              <a:t> </a:t>
            </a:r>
            <a:r>
              <a:rPr lang="en-US" dirty="0" err="1"/>
              <a:t>ullamcorper</a:t>
            </a:r>
            <a:r>
              <a:rPr lang="en-US" dirty="0"/>
              <a:t>.</a:t>
            </a:r>
          </a:p>
        </p:txBody>
      </p:sp>
      <p:sp>
        <p:nvSpPr>
          <p:cNvPr id="12" name="Content Placeholder 2"/>
          <p:cNvSpPr>
            <a:spLocks noGrp="1"/>
          </p:cNvSpPr>
          <p:nvPr>
            <p:ph idx="20"/>
          </p:nvPr>
        </p:nvSpPr>
        <p:spPr>
          <a:xfrm>
            <a:off x="6370651" y="1579015"/>
            <a:ext cx="5084468" cy="492443"/>
          </a:xfrm>
          <a:solidFill>
            <a:schemeClr val="bg1"/>
          </a:solidFill>
          <a:effectLst>
            <a:outerShdw dist="12700" dir="5400000" algn="t" rotWithShape="0">
              <a:prstClr val="black"/>
            </a:outerShdw>
          </a:effectLst>
        </p:spPr>
        <p:txBody>
          <a:bodyPr tIns="91440" bIns="91440" rtlCol="0" anchor="b">
            <a:spAutoFit/>
          </a:bodyPr>
          <a:lstStyle>
            <a:lvl1pPr marL="0" indent="0" algn="ctr">
              <a:lnSpc>
                <a:spcPct val="100000"/>
              </a:lnSpc>
              <a:spcBef>
                <a:spcPts val="0"/>
              </a:spcBef>
              <a:buNone/>
              <a:defRPr lang="en-US" sz="2000" b="1" smtClean="0">
                <a:solidFill>
                  <a:srgbClr val="006298"/>
                </a:solidFill>
              </a:defRPr>
            </a:lvl1pPr>
            <a:lvl2pPr>
              <a:defRPr lang="en-US" smtClean="0">
                <a:solidFill>
                  <a:schemeClr val="tx1"/>
                </a:solidFill>
              </a:defRPr>
            </a:lvl2pPr>
            <a:lvl3pPr>
              <a:defRPr lang="en-US" smtClean="0">
                <a:solidFill>
                  <a:schemeClr val="tx1"/>
                </a:solidFill>
              </a:defRPr>
            </a:lvl3pPr>
          </a:lstStyle>
          <a:p>
            <a:pPr lvl="0"/>
            <a:r>
              <a:rPr lang="en-US"/>
              <a:t>Click to edit Master text styles</a:t>
            </a:r>
          </a:p>
        </p:txBody>
      </p:sp>
      <p:sp>
        <p:nvSpPr>
          <p:cNvPr id="14" name="Text Placeholder 3"/>
          <p:cNvSpPr>
            <a:spLocks noGrp="1"/>
          </p:cNvSpPr>
          <p:nvPr>
            <p:ph type="body" sz="quarter" idx="18" hasCustomPrompt="1"/>
          </p:nvPr>
        </p:nvSpPr>
        <p:spPr>
          <a:xfrm>
            <a:off x="6370651" y="2202774"/>
            <a:ext cx="5084468" cy="3953578"/>
          </a:xfrm>
        </p:spPr>
        <p:txBody>
          <a:bodyPr>
            <a:normAutofit/>
          </a:bodyPr>
          <a:lstStyle>
            <a:lvl1pPr>
              <a:buClr>
                <a:srgbClr val="004A78"/>
              </a:buClr>
              <a:defRPr sz="1800">
                <a:solidFill>
                  <a:srgbClr val="000000"/>
                </a:solidFill>
              </a:defRPr>
            </a:lvl1pPr>
            <a:lvl2pPr marL="685800" indent="-228600">
              <a:buClr>
                <a:srgbClr val="004A78"/>
              </a:buClr>
              <a:buFontTx/>
              <a:buChar char="‒"/>
              <a:defRPr sz="1800">
                <a:solidFill>
                  <a:srgbClr val="000000"/>
                </a:solidFill>
              </a:defRPr>
            </a:lvl2pPr>
            <a:lvl3pPr>
              <a:buClr>
                <a:srgbClr val="004A78"/>
              </a:buClr>
              <a:defRPr sz="1800">
                <a:solidFill>
                  <a:srgbClr val="000000"/>
                </a:solidFill>
              </a:defRPr>
            </a:lvl3pPr>
            <a:lvl4pPr>
              <a:buClr>
                <a:srgbClr val="004A78"/>
              </a:buClr>
              <a:defRPr sz="1800">
                <a:solidFill>
                  <a:srgbClr val="000000"/>
                </a:solidFill>
              </a:defRPr>
            </a:lvl4pPr>
            <a:lvl5pPr>
              <a:buClr>
                <a:srgbClr val="004A78"/>
              </a:buClr>
              <a:defRPr sz="1800">
                <a:solidFill>
                  <a:srgbClr val="000000"/>
                </a:solidFill>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p>
          <a:p>
            <a:pPr lvl="0"/>
            <a:r>
              <a:rPr lang="en-US" dirty="0" err="1"/>
              <a:t>Viverra</a:t>
            </a:r>
            <a:r>
              <a:rPr lang="en-US" dirty="0"/>
              <a:t> vitae </a:t>
            </a:r>
            <a:r>
              <a:rPr lang="en-US" dirty="0" err="1"/>
              <a:t>congue</a:t>
            </a:r>
            <a:r>
              <a:rPr lang="en-US" dirty="0"/>
              <a:t> </a:t>
            </a:r>
            <a:r>
              <a:rPr lang="en-US" dirty="0" err="1"/>
              <a:t>eu</a:t>
            </a:r>
            <a:r>
              <a:rPr lang="en-US" dirty="0"/>
              <a:t> </a:t>
            </a:r>
            <a:r>
              <a:rPr lang="en-US" dirty="0" err="1"/>
              <a:t>consequat</a:t>
            </a:r>
            <a:r>
              <a:rPr lang="en-US" dirty="0"/>
              <a:t> ac </a:t>
            </a:r>
            <a:r>
              <a:rPr lang="en-US" dirty="0" err="1"/>
              <a:t>felis</a:t>
            </a:r>
            <a:r>
              <a:rPr lang="en-US" dirty="0"/>
              <a:t> </a:t>
            </a:r>
            <a:r>
              <a:rPr lang="en-US" dirty="0" err="1"/>
              <a:t>donec</a:t>
            </a:r>
            <a:r>
              <a:rPr lang="en-US" dirty="0"/>
              <a:t> et. </a:t>
            </a:r>
            <a:r>
              <a:rPr lang="en-US" dirty="0" err="1"/>
              <a:t>Magnis</a:t>
            </a:r>
            <a:r>
              <a:rPr lang="en-US" dirty="0"/>
              <a:t> dis parturient </a:t>
            </a:r>
            <a:r>
              <a:rPr lang="en-US" dirty="0" err="1"/>
              <a:t>montes</a:t>
            </a:r>
            <a:r>
              <a:rPr lang="en-US" dirty="0"/>
              <a:t> </a:t>
            </a:r>
            <a:r>
              <a:rPr lang="en-US" dirty="0" err="1"/>
              <a:t>nascetur</a:t>
            </a:r>
            <a:r>
              <a:rPr lang="en-US" dirty="0"/>
              <a:t>. Massa </a:t>
            </a:r>
            <a:r>
              <a:rPr lang="en-US" dirty="0" err="1"/>
              <a:t>tempor</a:t>
            </a:r>
            <a:r>
              <a:rPr lang="en-US" dirty="0"/>
              <a:t> </a:t>
            </a:r>
            <a:r>
              <a:rPr lang="en-US" dirty="0" err="1"/>
              <a:t>nec</a:t>
            </a:r>
            <a:r>
              <a:rPr lang="en-US" dirty="0"/>
              <a:t> </a:t>
            </a:r>
            <a:r>
              <a:rPr lang="en-US" dirty="0" err="1"/>
              <a:t>feugiat</a:t>
            </a:r>
            <a:r>
              <a:rPr lang="en-US" dirty="0"/>
              <a:t> </a:t>
            </a:r>
            <a:r>
              <a:rPr lang="en-US" dirty="0" err="1"/>
              <a:t>nisl</a:t>
            </a:r>
            <a:r>
              <a:rPr lang="en-US" dirty="0"/>
              <a:t> </a:t>
            </a:r>
            <a:r>
              <a:rPr lang="en-US" dirty="0" err="1"/>
              <a:t>pretium</a:t>
            </a:r>
            <a:r>
              <a:rPr lang="en-US" dirty="0"/>
              <a:t> </a:t>
            </a:r>
            <a:r>
              <a:rPr lang="en-US" dirty="0" err="1"/>
              <a:t>fusce</a:t>
            </a:r>
            <a:r>
              <a:rPr lang="en-US" dirty="0"/>
              <a:t> id </a:t>
            </a:r>
            <a:r>
              <a:rPr lang="en-US" dirty="0" err="1"/>
              <a:t>velit</a:t>
            </a:r>
            <a:r>
              <a:rPr lang="en-US" dirty="0"/>
              <a:t>. </a:t>
            </a:r>
          </a:p>
          <a:p>
            <a:pPr lvl="0"/>
            <a:r>
              <a:rPr lang="en-US" dirty="0" err="1"/>
              <a:t>Amet</a:t>
            </a:r>
            <a:r>
              <a:rPr lang="en-US" dirty="0"/>
              <a:t> </a:t>
            </a:r>
            <a:r>
              <a:rPr lang="en-US" dirty="0" err="1"/>
              <a:t>est</a:t>
            </a:r>
            <a:r>
              <a:rPr lang="en-US" dirty="0"/>
              <a:t> </a:t>
            </a:r>
            <a:r>
              <a:rPr lang="en-US" dirty="0" err="1"/>
              <a:t>placerat</a:t>
            </a:r>
            <a:r>
              <a:rPr lang="en-US" dirty="0"/>
              <a:t> in </a:t>
            </a:r>
            <a:r>
              <a:rPr lang="en-US" dirty="0" err="1"/>
              <a:t>egestas</a:t>
            </a:r>
            <a:r>
              <a:rPr lang="en-US" dirty="0"/>
              <a:t> </a:t>
            </a:r>
            <a:r>
              <a:rPr lang="en-US" dirty="0" err="1"/>
              <a:t>erat</a:t>
            </a:r>
            <a:r>
              <a:rPr lang="en-US" dirty="0"/>
              <a:t> </a:t>
            </a:r>
            <a:r>
              <a:rPr lang="en-US" dirty="0" err="1"/>
              <a:t>imperdiet</a:t>
            </a:r>
            <a:r>
              <a:rPr lang="en-US" dirty="0"/>
              <a:t> </a:t>
            </a:r>
            <a:r>
              <a:rPr lang="en-US" dirty="0" err="1"/>
              <a:t>sed</a:t>
            </a:r>
            <a:r>
              <a:rPr lang="en-US" dirty="0"/>
              <a:t> </a:t>
            </a:r>
            <a:r>
              <a:rPr lang="en-US" dirty="0" err="1"/>
              <a:t>euismod</a:t>
            </a:r>
            <a:r>
              <a:rPr lang="en-US" dirty="0"/>
              <a:t>. In </a:t>
            </a:r>
            <a:r>
              <a:rPr lang="en-US" dirty="0" err="1"/>
              <a:t>egestas</a:t>
            </a:r>
            <a:r>
              <a:rPr lang="en-US" dirty="0"/>
              <a:t> </a:t>
            </a:r>
            <a:r>
              <a:rPr lang="en-US" dirty="0" err="1"/>
              <a:t>erat</a:t>
            </a:r>
            <a:r>
              <a:rPr lang="en-US" dirty="0"/>
              <a:t> </a:t>
            </a:r>
            <a:r>
              <a:rPr lang="en-US" dirty="0" err="1"/>
              <a:t>imperdiet</a:t>
            </a:r>
            <a:r>
              <a:rPr lang="en-US" dirty="0"/>
              <a:t> </a:t>
            </a:r>
            <a:r>
              <a:rPr lang="en-US" dirty="0" err="1"/>
              <a:t>sed</a:t>
            </a:r>
            <a:r>
              <a:rPr lang="en-US" dirty="0"/>
              <a:t> </a:t>
            </a:r>
            <a:r>
              <a:rPr lang="en-US" dirty="0" err="1"/>
              <a:t>euismod</a:t>
            </a:r>
            <a:r>
              <a:rPr lang="en-US" dirty="0"/>
              <a:t> nisi porta lorem. </a:t>
            </a:r>
            <a:r>
              <a:rPr lang="en-US" dirty="0" err="1"/>
              <a:t>Fermentum</a:t>
            </a:r>
            <a:r>
              <a:rPr lang="en-US" dirty="0"/>
              <a:t> et </a:t>
            </a:r>
            <a:r>
              <a:rPr lang="en-US" dirty="0" err="1"/>
              <a:t>sollicitudin</a:t>
            </a:r>
            <a:r>
              <a:rPr lang="en-US" dirty="0"/>
              <a:t> ac </a:t>
            </a:r>
            <a:r>
              <a:rPr lang="en-US" dirty="0" err="1"/>
              <a:t>orci</a:t>
            </a:r>
            <a:r>
              <a:rPr lang="en-US" dirty="0"/>
              <a:t> </a:t>
            </a:r>
            <a:r>
              <a:rPr lang="en-US" dirty="0" err="1"/>
              <a:t>phasellus</a:t>
            </a:r>
            <a:r>
              <a:rPr lang="en-US" dirty="0"/>
              <a:t> </a:t>
            </a:r>
            <a:r>
              <a:rPr lang="en-US" dirty="0" err="1"/>
              <a:t>egestas</a:t>
            </a:r>
            <a:r>
              <a:rPr lang="en-US" dirty="0"/>
              <a:t> </a:t>
            </a:r>
            <a:r>
              <a:rPr lang="en-US" dirty="0" err="1"/>
              <a:t>tellus</a:t>
            </a:r>
            <a:r>
              <a:rPr lang="en-US" dirty="0"/>
              <a:t> </a:t>
            </a:r>
            <a:r>
              <a:rPr lang="en-US" dirty="0" err="1"/>
              <a:t>rutrum</a:t>
            </a:r>
            <a:r>
              <a:rPr lang="en-US" dirty="0"/>
              <a:t> </a:t>
            </a:r>
            <a:r>
              <a:rPr lang="en-US" dirty="0" err="1"/>
              <a:t>tellus</a:t>
            </a:r>
            <a:r>
              <a:rPr lang="en-US" dirty="0"/>
              <a:t>. </a:t>
            </a:r>
            <a:r>
              <a:rPr lang="en-US" dirty="0" err="1"/>
              <a:t>Nec</a:t>
            </a:r>
            <a:r>
              <a:rPr lang="en-US" dirty="0"/>
              <a:t> dui </a:t>
            </a:r>
            <a:r>
              <a:rPr lang="en-US" dirty="0" err="1"/>
              <a:t>nunc</a:t>
            </a:r>
            <a:r>
              <a:rPr lang="en-US" dirty="0"/>
              <a:t> </a:t>
            </a:r>
            <a:r>
              <a:rPr lang="en-US" dirty="0" err="1"/>
              <a:t>mattis</a:t>
            </a:r>
            <a:r>
              <a:rPr lang="en-US" dirty="0"/>
              <a:t> </a:t>
            </a:r>
            <a:r>
              <a:rPr lang="en-US" dirty="0" err="1"/>
              <a:t>enim</a:t>
            </a:r>
            <a:r>
              <a:rPr lang="en-US" dirty="0"/>
              <a:t>. </a:t>
            </a:r>
            <a:r>
              <a:rPr lang="en-US" dirty="0" err="1"/>
              <a:t>Nisl</a:t>
            </a:r>
            <a:r>
              <a:rPr lang="en-US" dirty="0"/>
              <a:t> </a:t>
            </a:r>
            <a:r>
              <a:rPr lang="en-US" dirty="0" err="1"/>
              <a:t>condimentum</a:t>
            </a:r>
            <a:r>
              <a:rPr lang="en-US" dirty="0"/>
              <a:t> id </a:t>
            </a:r>
            <a:r>
              <a:rPr lang="en-US" dirty="0" err="1"/>
              <a:t>venenatis</a:t>
            </a:r>
            <a:r>
              <a:rPr lang="en-US" dirty="0"/>
              <a:t> a </a:t>
            </a:r>
            <a:r>
              <a:rPr lang="en-US" dirty="0" err="1"/>
              <a:t>condimentum</a:t>
            </a:r>
            <a:r>
              <a:rPr lang="en-US" dirty="0"/>
              <a:t>. Non </a:t>
            </a:r>
            <a:r>
              <a:rPr lang="en-US" dirty="0" err="1"/>
              <a:t>enim</a:t>
            </a:r>
            <a:r>
              <a:rPr lang="en-US" dirty="0"/>
              <a:t> </a:t>
            </a:r>
            <a:r>
              <a:rPr lang="en-US" dirty="0" err="1"/>
              <a:t>praesent</a:t>
            </a:r>
            <a:r>
              <a:rPr lang="en-US" dirty="0"/>
              <a:t> </a:t>
            </a:r>
            <a:r>
              <a:rPr lang="en-US" dirty="0" err="1"/>
              <a:t>elementum</a:t>
            </a:r>
            <a:r>
              <a:rPr lang="en-US" dirty="0"/>
              <a:t> </a:t>
            </a:r>
            <a:r>
              <a:rPr lang="en-US" dirty="0" err="1"/>
              <a:t>facilisis</a:t>
            </a:r>
            <a:r>
              <a:rPr lang="en-US" dirty="0"/>
              <a:t> </a:t>
            </a:r>
            <a:r>
              <a:rPr lang="en-US" dirty="0" err="1"/>
              <a:t>leo</a:t>
            </a:r>
            <a:r>
              <a:rPr lang="en-US" dirty="0"/>
              <a:t> </a:t>
            </a:r>
            <a:r>
              <a:rPr lang="en-US" dirty="0" err="1"/>
              <a:t>vel</a:t>
            </a:r>
            <a:r>
              <a:rPr lang="en-US" dirty="0"/>
              <a:t> </a:t>
            </a:r>
            <a:r>
              <a:rPr lang="en-US" dirty="0" err="1"/>
              <a:t>fringilla</a:t>
            </a:r>
            <a:r>
              <a:rPr lang="en-US" dirty="0"/>
              <a:t> </a:t>
            </a:r>
            <a:r>
              <a:rPr lang="en-US" dirty="0" err="1"/>
              <a:t>est</a:t>
            </a:r>
            <a:r>
              <a:rPr lang="en-US" dirty="0"/>
              <a:t> </a:t>
            </a:r>
            <a:r>
              <a:rPr lang="en-US" dirty="0" err="1"/>
              <a:t>ullamcorper</a:t>
            </a:r>
            <a:r>
              <a:rPr lang="en-US" dirty="0"/>
              <a:t>.</a:t>
            </a:r>
          </a:p>
        </p:txBody>
      </p:sp>
      <p:sp>
        <p:nvSpPr>
          <p:cNvPr id="8" name="Footer"/>
          <p:cNvSpPr txBox="1"/>
          <p:nvPr userDrawn="1"/>
        </p:nvSpPr>
        <p:spPr>
          <a:xfrm>
            <a:off x="3007866" y="6323299"/>
            <a:ext cx="8956009" cy="477054"/>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4A78"/>
                </a:solidFill>
                <a:effectLst/>
                <a:uLnTx/>
                <a:uFillTx/>
                <a:latin typeface="arial" charset="0"/>
                <a:ea typeface="+mn-ea"/>
                <a:cs typeface="+mn-cs"/>
              </a:rPr>
              <a:t>[Author Name], [Book Title], [#] Edition. © [Insert Year]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17590073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hree Content 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14" name="Content Placeholder 2"/>
          <p:cNvSpPr>
            <a:spLocks noGrp="1"/>
          </p:cNvSpPr>
          <p:nvPr>
            <p:ph idx="1"/>
          </p:nvPr>
        </p:nvSpPr>
        <p:spPr>
          <a:xfrm>
            <a:off x="743576" y="1579015"/>
            <a:ext cx="3300402" cy="492443"/>
          </a:xfrm>
          <a:solidFill>
            <a:schemeClr val="bg1"/>
          </a:solidFill>
          <a:effectLst>
            <a:outerShdw dist="12700" dir="5400000" algn="t" rotWithShape="0">
              <a:prstClr val="black"/>
            </a:outerShdw>
          </a:effectLst>
        </p:spPr>
        <p:txBody>
          <a:bodyPr tIns="91440" bIns="91440" rtlCol="0" anchor="b">
            <a:spAutoFit/>
          </a:bodyPr>
          <a:lstStyle>
            <a:lvl1pPr marL="0" indent="0" algn="ctr">
              <a:lnSpc>
                <a:spcPct val="100000"/>
              </a:lnSpc>
              <a:spcBef>
                <a:spcPts val="0"/>
              </a:spcBef>
              <a:buNone/>
              <a:defRPr lang="en-US" sz="2000" b="1" smtClean="0">
                <a:solidFill>
                  <a:srgbClr val="006298"/>
                </a:solidFill>
              </a:defRPr>
            </a:lvl1pPr>
            <a:lvl2pPr>
              <a:defRPr lang="en-US" smtClean="0">
                <a:solidFill>
                  <a:schemeClr val="tx1"/>
                </a:solidFill>
              </a:defRPr>
            </a:lvl2pPr>
            <a:lvl3pPr>
              <a:defRPr lang="en-US" smtClean="0">
                <a:solidFill>
                  <a:schemeClr val="tx1"/>
                </a:solidFill>
              </a:defRPr>
            </a:lvl3pPr>
          </a:lstStyle>
          <a:p>
            <a:pPr lvl="0"/>
            <a:r>
              <a:rPr lang="en-US"/>
              <a:t>Click to edit Master text styles</a:t>
            </a:r>
          </a:p>
        </p:txBody>
      </p:sp>
      <p:sp>
        <p:nvSpPr>
          <p:cNvPr id="4" name="Text Placeholder 3"/>
          <p:cNvSpPr>
            <a:spLocks noGrp="1"/>
          </p:cNvSpPr>
          <p:nvPr>
            <p:ph type="body" sz="quarter" idx="15" hasCustomPrompt="1"/>
          </p:nvPr>
        </p:nvSpPr>
        <p:spPr>
          <a:xfrm>
            <a:off x="743576" y="2202774"/>
            <a:ext cx="3300402" cy="3953578"/>
          </a:xfrm>
        </p:spPr>
        <p:txBody>
          <a:bodyPr>
            <a:normAutofit/>
          </a:bodyPr>
          <a:lstStyle>
            <a:lvl1pPr marL="0" indent="0">
              <a:buClr>
                <a:srgbClr val="004A78"/>
              </a:buClr>
              <a:buFont typeface="Arial" panose="020B0604020202020204" pitchFamily="34" charset="0"/>
              <a:buNone/>
              <a:defRPr sz="1800">
                <a:solidFill>
                  <a:srgbClr val="000000"/>
                </a:solidFill>
              </a:defRPr>
            </a:lvl1pPr>
            <a:lvl2pPr marL="685800" indent="-228600">
              <a:buFontTx/>
              <a:buChar char="‒"/>
              <a:defRPr sz="1800"/>
            </a:lvl2pPr>
            <a:lvl3pPr>
              <a:defRPr sz="1800"/>
            </a:lvl3pPr>
            <a:lvl4pPr>
              <a:defRPr sz="1800"/>
            </a:lvl4pPr>
            <a:lvl5pPr>
              <a:defRPr sz="1800"/>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Viverra</a:t>
            </a:r>
            <a:r>
              <a:rPr lang="en-US" dirty="0"/>
              <a:t> vitae </a:t>
            </a:r>
            <a:r>
              <a:rPr lang="en-US" dirty="0" err="1"/>
              <a:t>congue</a:t>
            </a:r>
            <a:r>
              <a:rPr lang="en-US" dirty="0"/>
              <a:t> </a:t>
            </a:r>
            <a:r>
              <a:rPr lang="en-US" dirty="0" err="1"/>
              <a:t>eu</a:t>
            </a:r>
            <a:r>
              <a:rPr lang="en-US" dirty="0"/>
              <a:t> </a:t>
            </a:r>
            <a:r>
              <a:rPr lang="en-US" dirty="0" err="1"/>
              <a:t>consequat</a:t>
            </a:r>
            <a:r>
              <a:rPr lang="en-US" dirty="0"/>
              <a:t> ac </a:t>
            </a:r>
            <a:r>
              <a:rPr lang="en-US" dirty="0" err="1"/>
              <a:t>felis</a:t>
            </a:r>
            <a:r>
              <a:rPr lang="en-US" dirty="0"/>
              <a:t> </a:t>
            </a:r>
            <a:r>
              <a:rPr lang="en-US" dirty="0" err="1"/>
              <a:t>donec</a:t>
            </a:r>
            <a:r>
              <a:rPr lang="en-US" dirty="0"/>
              <a:t> et. </a:t>
            </a:r>
            <a:r>
              <a:rPr lang="en-US" dirty="0" err="1"/>
              <a:t>Magnis</a:t>
            </a:r>
            <a:r>
              <a:rPr lang="en-US" dirty="0"/>
              <a:t> dis parturient </a:t>
            </a:r>
            <a:r>
              <a:rPr lang="en-US" dirty="0" err="1"/>
              <a:t>montes</a:t>
            </a:r>
            <a:r>
              <a:rPr lang="en-US" dirty="0"/>
              <a:t> </a:t>
            </a:r>
            <a:r>
              <a:rPr lang="en-US" dirty="0" err="1"/>
              <a:t>nascetur</a:t>
            </a:r>
            <a:r>
              <a:rPr lang="en-US" dirty="0"/>
              <a:t>.</a:t>
            </a:r>
          </a:p>
        </p:txBody>
      </p:sp>
      <p:sp>
        <p:nvSpPr>
          <p:cNvPr id="19" name="Content Placeholder 2"/>
          <p:cNvSpPr>
            <a:spLocks noGrp="1"/>
          </p:cNvSpPr>
          <p:nvPr>
            <p:ph idx="22"/>
          </p:nvPr>
        </p:nvSpPr>
        <p:spPr>
          <a:xfrm>
            <a:off x="4445799" y="1579015"/>
            <a:ext cx="3300402" cy="492443"/>
          </a:xfrm>
          <a:solidFill>
            <a:schemeClr val="bg1"/>
          </a:solidFill>
          <a:effectLst>
            <a:outerShdw dist="12700" dir="5400000" algn="t" rotWithShape="0">
              <a:prstClr val="black"/>
            </a:outerShdw>
          </a:effectLst>
        </p:spPr>
        <p:txBody>
          <a:bodyPr tIns="91440" bIns="91440" rtlCol="0" anchor="b">
            <a:spAutoFit/>
          </a:bodyPr>
          <a:lstStyle>
            <a:lvl1pPr marL="0" indent="0" algn="ctr">
              <a:lnSpc>
                <a:spcPct val="100000"/>
              </a:lnSpc>
              <a:spcBef>
                <a:spcPts val="0"/>
              </a:spcBef>
              <a:buNone/>
              <a:defRPr lang="en-US" sz="2000" b="1" smtClean="0">
                <a:solidFill>
                  <a:srgbClr val="006298"/>
                </a:solidFill>
              </a:defRPr>
            </a:lvl1pPr>
            <a:lvl2pPr>
              <a:defRPr lang="en-US" smtClean="0">
                <a:solidFill>
                  <a:schemeClr val="tx1"/>
                </a:solidFill>
              </a:defRPr>
            </a:lvl2pPr>
            <a:lvl3pPr>
              <a:defRPr lang="en-US" smtClean="0">
                <a:solidFill>
                  <a:schemeClr val="tx1"/>
                </a:solidFill>
              </a:defRPr>
            </a:lvl3pPr>
          </a:lstStyle>
          <a:p>
            <a:pPr lvl="0"/>
            <a:r>
              <a:rPr lang="en-US"/>
              <a:t>Click to edit Master text styles</a:t>
            </a:r>
          </a:p>
        </p:txBody>
      </p:sp>
      <p:sp>
        <p:nvSpPr>
          <p:cNvPr id="16" name="Text Placeholder 3"/>
          <p:cNvSpPr>
            <a:spLocks noGrp="1"/>
          </p:cNvSpPr>
          <p:nvPr>
            <p:ph type="body" sz="quarter" idx="18" hasCustomPrompt="1"/>
          </p:nvPr>
        </p:nvSpPr>
        <p:spPr>
          <a:xfrm>
            <a:off x="4445799" y="2202774"/>
            <a:ext cx="3300402" cy="3953578"/>
          </a:xfrm>
        </p:spPr>
        <p:txBody>
          <a:bodyPr>
            <a:normAutofit/>
          </a:bodyPr>
          <a:lstStyle>
            <a:lvl1pPr>
              <a:buClr>
                <a:srgbClr val="004A78"/>
              </a:buClr>
              <a:defRPr sz="1800">
                <a:solidFill>
                  <a:srgbClr val="000000"/>
                </a:solidFill>
              </a:defRPr>
            </a:lvl1pPr>
            <a:lvl2pPr marL="685800" indent="-228600">
              <a:buFontTx/>
              <a:buChar char="‒"/>
              <a:defRPr sz="1800"/>
            </a:lvl2pPr>
            <a:lvl3pPr>
              <a:defRPr sz="1800"/>
            </a:lvl3pPr>
            <a:lvl4pPr>
              <a:defRPr sz="1800"/>
            </a:lvl4pPr>
            <a:lvl5pPr>
              <a:defRPr sz="1800"/>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Viverra</a:t>
            </a:r>
            <a:r>
              <a:rPr lang="en-US" dirty="0"/>
              <a:t> vitae </a:t>
            </a:r>
            <a:r>
              <a:rPr lang="en-US" dirty="0" err="1"/>
              <a:t>congue</a:t>
            </a:r>
            <a:r>
              <a:rPr lang="en-US" dirty="0"/>
              <a:t> </a:t>
            </a:r>
            <a:r>
              <a:rPr lang="en-US" dirty="0" err="1"/>
              <a:t>eu</a:t>
            </a:r>
            <a:r>
              <a:rPr lang="en-US" dirty="0"/>
              <a:t> </a:t>
            </a:r>
            <a:r>
              <a:rPr lang="en-US" dirty="0" err="1"/>
              <a:t>consequat</a:t>
            </a:r>
            <a:r>
              <a:rPr lang="en-US" dirty="0"/>
              <a:t> ac </a:t>
            </a:r>
            <a:r>
              <a:rPr lang="en-US" dirty="0" err="1"/>
              <a:t>felis</a:t>
            </a:r>
            <a:r>
              <a:rPr lang="en-US" dirty="0"/>
              <a:t> </a:t>
            </a:r>
            <a:r>
              <a:rPr lang="en-US" dirty="0" err="1"/>
              <a:t>donec</a:t>
            </a:r>
            <a:r>
              <a:rPr lang="en-US" dirty="0"/>
              <a:t> et. </a:t>
            </a:r>
            <a:r>
              <a:rPr lang="en-US" dirty="0" err="1"/>
              <a:t>Magnis</a:t>
            </a:r>
            <a:r>
              <a:rPr lang="en-US" dirty="0"/>
              <a:t> dis parturient </a:t>
            </a:r>
            <a:r>
              <a:rPr lang="en-US" dirty="0" err="1"/>
              <a:t>montes</a:t>
            </a:r>
            <a:r>
              <a:rPr lang="en-US" dirty="0"/>
              <a:t> </a:t>
            </a:r>
            <a:r>
              <a:rPr lang="en-US" dirty="0" err="1"/>
              <a:t>nascetur</a:t>
            </a:r>
            <a:r>
              <a:rPr lang="en-US" dirty="0"/>
              <a:t>.</a:t>
            </a:r>
          </a:p>
        </p:txBody>
      </p:sp>
      <p:sp>
        <p:nvSpPr>
          <p:cNvPr id="23" name="Content Placeholder 2"/>
          <p:cNvSpPr>
            <a:spLocks noGrp="1"/>
          </p:cNvSpPr>
          <p:nvPr>
            <p:ph idx="23"/>
          </p:nvPr>
        </p:nvSpPr>
        <p:spPr>
          <a:xfrm>
            <a:off x="8145953" y="1579015"/>
            <a:ext cx="3300402" cy="492443"/>
          </a:xfrm>
          <a:solidFill>
            <a:schemeClr val="bg1"/>
          </a:solidFill>
          <a:effectLst>
            <a:outerShdw dist="12700" dir="5400000" algn="t" rotWithShape="0">
              <a:prstClr val="black"/>
            </a:outerShdw>
          </a:effectLst>
        </p:spPr>
        <p:txBody>
          <a:bodyPr tIns="91440" bIns="91440" rtlCol="0" anchor="b">
            <a:spAutoFit/>
          </a:bodyPr>
          <a:lstStyle>
            <a:lvl1pPr marL="0" indent="0" algn="ctr">
              <a:lnSpc>
                <a:spcPct val="100000"/>
              </a:lnSpc>
              <a:spcBef>
                <a:spcPts val="0"/>
              </a:spcBef>
              <a:buNone/>
              <a:defRPr lang="en-US" sz="2000" b="1" smtClean="0">
                <a:solidFill>
                  <a:srgbClr val="006298"/>
                </a:solidFill>
              </a:defRPr>
            </a:lvl1pPr>
            <a:lvl2pPr>
              <a:defRPr lang="en-US" smtClean="0">
                <a:solidFill>
                  <a:schemeClr val="tx1"/>
                </a:solidFill>
              </a:defRPr>
            </a:lvl2pPr>
            <a:lvl3pPr>
              <a:defRPr lang="en-US" smtClean="0">
                <a:solidFill>
                  <a:schemeClr val="tx1"/>
                </a:solidFill>
              </a:defRPr>
            </a:lvl3pPr>
          </a:lstStyle>
          <a:p>
            <a:pPr lvl="0"/>
            <a:r>
              <a:rPr lang="en-US"/>
              <a:t>Click to edit Master text styles</a:t>
            </a:r>
          </a:p>
        </p:txBody>
      </p:sp>
      <p:sp>
        <p:nvSpPr>
          <p:cNvPr id="20" name="Text Placeholder 3"/>
          <p:cNvSpPr>
            <a:spLocks noGrp="1"/>
          </p:cNvSpPr>
          <p:nvPr>
            <p:ph type="body" sz="quarter" idx="20" hasCustomPrompt="1"/>
          </p:nvPr>
        </p:nvSpPr>
        <p:spPr>
          <a:xfrm>
            <a:off x="8154717" y="2202774"/>
            <a:ext cx="3300402" cy="3953578"/>
          </a:xfrm>
        </p:spPr>
        <p:txBody>
          <a:bodyPr>
            <a:normAutofit/>
          </a:bodyPr>
          <a:lstStyle>
            <a:lvl1pPr>
              <a:buClr>
                <a:srgbClr val="004A78"/>
              </a:buClr>
              <a:defRPr sz="1800">
                <a:solidFill>
                  <a:srgbClr val="000000"/>
                </a:solidFill>
              </a:defRPr>
            </a:lvl1pPr>
            <a:lvl2pPr marL="685800" indent="-228600">
              <a:buFontTx/>
              <a:buChar char="‒"/>
              <a:defRPr sz="1800"/>
            </a:lvl2pPr>
            <a:lvl3pPr>
              <a:defRPr sz="1800"/>
            </a:lvl3pPr>
            <a:lvl4pPr>
              <a:defRPr sz="1800"/>
            </a:lvl4pPr>
            <a:lvl5pPr>
              <a:defRPr sz="1800"/>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Viverra</a:t>
            </a:r>
            <a:r>
              <a:rPr lang="en-US" dirty="0"/>
              <a:t> vitae </a:t>
            </a:r>
            <a:r>
              <a:rPr lang="en-US" dirty="0" err="1"/>
              <a:t>congue</a:t>
            </a:r>
            <a:r>
              <a:rPr lang="en-US" dirty="0"/>
              <a:t> </a:t>
            </a:r>
            <a:r>
              <a:rPr lang="en-US" dirty="0" err="1"/>
              <a:t>eu</a:t>
            </a:r>
            <a:r>
              <a:rPr lang="en-US" dirty="0"/>
              <a:t> </a:t>
            </a:r>
            <a:r>
              <a:rPr lang="en-US" dirty="0" err="1"/>
              <a:t>consequat</a:t>
            </a:r>
            <a:r>
              <a:rPr lang="en-US" dirty="0"/>
              <a:t> ac </a:t>
            </a:r>
            <a:r>
              <a:rPr lang="en-US" dirty="0" err="1"/>
              <a:t>felis</a:t>
            </a:r>
            <a:r>
              <a:rPr lang="en-US" dirty="0"/>
              <a:t> </a:t>
            </a:r>
            <a:r>
              <a:rPr lang="en-US" dirty="0" err="1"/>
              <a:t>donec</a:t>
            </a:r>
            <a:r>
              <a:rPr lang="en-US" dirty="0"/>
              <a:t> et. </a:t>
            </a:r>
            <a:r>
              <a:rPr lang="en-US" dirty="0" err="1"/>
              <a:t>Magnis</a:t>
            </a:r>
            <a:r>
              <a:rPr lang="en-US" dirty="0"/>
              <a:t> dis parturient </a:t>
            </a:r>
            <a:r>
              <a:rPr lang="en-US" dirty="0" err="1"/>
              <a:t>montes</a:t>
            </a:r>
            <a:r>
              <a:rPr lang="en-US" dirty="0"/>
              <a:t> </a:t>
            </a:r>
            <a:r>
              <a:rPr lang="en-US" dirty="0" err="1"/>
              <a:t>nascetur</a:t>
            </a:r>
            <a:r>
              <a:rPr lang="en-US" dirty="0"/>
              <a:t>.</a:t>
            </a:r>
          </a:p>
        </p:txBody>
      </p:sp>
      <p:sp>
        <p:nvSpPr>
          <p:cNvPr id="10" name="Footer"/>
          <p:cNvSpPr txBox="1"/>
          <p:nvPr userDrawn="1"/>
        </p:nvSpPr>
        <p:spPr>
          <a:xfrm>
            <a:off x="3007866" y="6323299"/>
            <a:ext cx="8956009" cy="477054"/>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4A78"/>
                </a:solidFill>
                <a:effectLst/>
                <a:uLnTx/>
                <a:uFillTx/>
                <a:latin typeface="arial" charset="0"/>
                <a:ea typeface="+mn-ea"/>
                <a:cs typeface="+mn-cs"/>
              </a:rPr>
              <a:t>[Author Name], [Book Title], [#] Edition. © [Insert Year]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13771846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 with Caption">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p>
        </p:txBody>
      </p:sp>
      <p:sp>
        <p:nvSpPr>
          <p:cNvPr id="6" name="Text Placeholder 1"/>
          <p:cNvSpPr>
            <a:spLocks noGrp="1"/>
          </p:cNvSpPr>
          <p:nvPr>
            <p:ph type="body" sz="quarter" idx="15" hasCustomPrompt="1"/>
          </p:nvPr>
        </p:nvSpPr>
        <p:spPr>
          <a:xfrm>
            <a:off x="743576" y="1289684"/>
            <a:ext cx="10711543" cy="2750053"/>
          </a:xfrm>
        </p:spPr>
        <p:txBody>
          <a:bodyPr>
            <a:noAutofit/>
          </a:bodyPr>
          <a:lstStyle>
            <a:lvl1pPr marL="0" indent="0" algn="l">
              <a:buFont typeface="Arial" panose="020B0604020202020204" pitchFamily="34" charset="0"/>
              <a:buNone/>
              <a:defRPr sz="2400" b="0" i="0" baseline="0">
                <a:solidFill>
                  <a:srgbClr val="000000"/>
                </a:solidFill>
                <a:latin typeface="Arial" charset="0"/>
                <a:ea typeface="Arial" charset="0"/>
                <a:cs typeface="Arial" charset="0"/>
              </a:defRPr>
            </a:lvl1pPr>
            <a:lvl2pPr marL="457200" indent="0">
              <a:buFont typeface="Arial" panose="020B0604020202020204" pitchFamily="34" charset="0"/>
              <a:buNone/>
              <a:defRPr>
                <a:solidFill>
                  <a:srgbClr val="000000"/>
                </a:solidFill>
                <a:latin typeface="Summer Font" charset="0"/>
                <a:ea typeface="Summer Font" charset="0"/>
                <a:cs typeface="Summer Font" charset="0"/>
              </a:defRPr>
            </a:lvl2pPr>
            <a:lvl3pPr>
              <a:defRPr>
                <a:solidFill>
                  <a:schemeClr val="bg1"/>
                </a:solidFill>
                <a:latin typeface="Summer Font" charset="0"/>
                <a:ea typeface="Summer Font" charset="0"/>
                <a:cs typeface="Summer Font" charset="0"/>
              </a:defRPr>
            </a:lvl3pPr>
            <a:lvl4pPr>
              <a:defRPr>
                <a:solidFill>
                  <a:schemeClr val="bg1"/>
                </a:solidFill>
                <a:latin typeface="Summer Font" charset="0"/>
                <a:ea typeface="Summer Font" charset="0"/>
                <a:cs typeface="Summer Font" charset="0"/>
              </a:defRPr>
            </a:lvl4pPr>
            <a:lvl5pPr>
              <a:defRPr>
                <a:solidFill>
                  <a:schemeClr val="bg1"/>
                </a:solidFill>
                <a:latin typeface="Summer Font" charset="0"/>
                <a:ea typeface="Summer Font" charset="0"/>
                <a:cs typeface="Summer Font" charset="0"/>
              </a:defRPr>
            </a:lvl5pPr>
          </a:lstStyle>
          <a:p>
            <a:pPr lvl="0"/>
            <a:r>
              <a:rPr lang="en-US" dirty="0"/>
              <a:t>Click to add text here.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Faucibus</a:t>
            </a:r>
            <a:r>
              <a:rPr lang="en-US" dirty="0"/>
              <a:t> </a:t>
            </a:r>
            <a:r>
              <a:rPr lang="en-US" dirty="0" err="1"/>
              <a:t>nisl</a:t>
            </a:r>
            <a:r>
              <a:rPr lang="en-US" dirty="0"/>
              <a:t> </a:t>
            </a:r>
            <a:r>
              <a:rPr lang="en-US" dirty="0" err="1"/>
              <a:t>tincidunt</a:t>
            </a:r>
            <a:r>
              <a:rPr lang="en-US" dirty="0"/>
              <a:t> </a:t>
            </a:r>
            <a:r>
              <a:rPr lang="en-US" dirty="0" err="1"/>
              <a:t>eget</a:t>
            </a:r>
            <a:r>
              <a:rPr lang="en-US" dirty="0"/>
              <a:t> </a:t>
            </a:r>
            <a:r>
              <a:rPr lang="en-US" dirty="0" err="1"/>
              <a:t>nullam</a:t>
            </a:r>
            <a:r>
              <a:rPr lang="en-US" dirty="0"/>
              <a:t> non. </a:t>
            </a:r>
            <a:r>
              <a:rPr lang="en-US" dirty="0" err="1"/>
              <a:t>Mauris</a:t>
            </a:r>
            <a:r>
              <a:rPr lang="en-US" dirty="0"/>
              <a:t> a </a:t>
            </a:r>
            <a:r>
              <a:rPr lang="en-US" dirty="0" err="1"/>
              <a:t>diam</a:t>
            </a:r>
            <a:r>
              <a:rPr lang="en-US" dirty="0"/>
              <a:t> </a:t>
            </a:r>
            <a:r>
              <a:rPr lang="en-US" dirty="0" err="1"/>
              <a:t>maecenas</a:t>
            </a:r>
            <a:r>
              <a:rPr lang="en-US" dirty="0"/>
              <a:t> </a:t>
            </a:r>
            <a:r>
              <a:rPr lang="en-US" dirty="0" err="1"/>
              <a:t>sed</a:t>
            </a:r>
            <a:r>
              <a:rPr lang="en-US" dirty="0"/>
              <a:t> </a:t>
            </a:r>
            <a:r>
              <a:rPr lang="en-US" dirty="0" err="1"/>
              <a:t>enim</a:t>
            </a:r>
            <a:r>
              <a:rPr lang="en-US" dirty="0"/>
              <a:t> </a:t>
            </a:r>
            <a:r>
              <a:rPr lang="en-US" dirty="0" err="1"/>
              <a:t>ut</a:t>
            </a:r>
            <a:r>
              <a:rPr lang="en-US" dirty="0"/>
              <a:t> </a:t>
            </a:r>
            <a:r>
              <a:rPr lang="en-US" dirty="0" err="1"/>
              <a:t>sem</a:t>
            </a:r>
            <a:r>
              <a:rPr lang="en-US" dirty="0"/>
              <a:t> </a:t>
            </a:r>
            <a:r>
              <a:rPr lang="en-US" dirty="0" err="1"/>
              <a:t>viverra</a:t>
            </a:r>
            <a:r>
              <a:rPr lang="en-US" dirty="0"/>
              <a:t>. </a:t>
            </a:r>
            <a:r>
              <a:rPr lang="en-US" dirty="0" err="1"/>
              <a:t>Sed</a:t>
            </a:r>
            <a:r>
              <a:rPr lang="en-US" dirty="0"/>
              <a:t> </a:t>
            </a:r>
            <a:r>
              <a:rPr lang="en-US" dirty="0" err="1"/>
              <a:t>ullamcorper</a:t>
            </a:r>
            <a:r>
              <a:rPr lang="en-US" dirty="0"/>
              <a:t> </a:t>
            </a:r>
            <a:r>
              <a:rPr lang="en-US" dirty="0" err="1"/>
              <a:t>morbi</a:t>
            </a:r>
            <a:r>
              <a:rPr lang="en-US" dirty="0"/>
              <a:t> </a:t>
            </a:r>
            <a:r>
              <a:rPr lang="en-US" dirty="0" err="1"/>
              <a:t>tincidunt</a:t>
            </a:r>
            <a:r>
              <a:rPr lang="en-US" dirty="0"/>
              <a:t> </a:t>
            </a:r>
            <a:r>
              <a:rPr lang="en-US" dirty="0" err="1"/>
              <a:t>ornare</a:t>
            </a:r>
            <a:r>
              <a:rPr lang="en-US" dirty="0"/>
              <a:t>. Sit </a:t>
            </a:r>
            <a:r>
              <a:rPr lang="en-US" dirty="0" err="1"/>
              <a:t>amet</a:t>
            </a:r>
            <a:r>
              <a:rPr lang="en-US" dirty="0"/>
              <a:t> </a:t>
            </a:r>
            <a:r>
              <a:rPr lang="en-US" dirty="0" err="1"/>
              <a:t>volutpat</a:t>
            </a:r>
            <a:r>
              <a:rPr lang="en-US" dirty="0"/>
              <a:t> </a:t>
            </a:r>
            <a:r>
              <a:rPr lang="en-US" dirty="0" err="1"/>
              <a:t>consequat</a:t>
            </a:r>
            <a:r>
              <a:rPr lang="en-US" dirty="0"/>
              <a:t> </a:t>
            </a:r>
            <a:r>
              <a:rPr lang="en-US" dirty="0" err="1"/>
              <a:t>mauris</a:t>
            </a:r>
            <a:r>
              <a:rPr lang="en-US" dirty="0"/>
              <a:t> </a:t>
            </a:r>
            <a:r>
              <a:rPr lang="en-US" dirty="0" err="1"/>
              <a:t>nunc</a:t>
            </a:r>
            <a:r>
              <a:rPr lang="en-US" dirty="0"/>
              <a:t> </a:t>
            </a:r>
            <a:r>
              <a:rPr lang="en-US" dirty="0" err="1"/>
              <a:t>congue</a:t>
            </a:r>
            <a:r>
              <a:rPr lang="en-US" dirty="0"/>
              <a:t> nisi. </a:t>
            </a:r>
            <a:r>
              <a:rPr lang="en-US" dirty="0" err="1"/>
              <a:t>Mauris</a:t>
            </a:r>
            <a:r>
              <a:rPr lang="en-US" dirty="0"/>
              <a:t> sit </a:t>
            </a:r>
            <a:r>
              <a:rPr lang="en-US" dirty="0" err="1"/>
              <a:t>amet</a:t>
            </a:r>
            <a:r>
              <a:rPr lang="en-US" dirty="0"/>
              <a:t> </a:t>
            </a:r>
            <a:r>
              <a:rPr lang="en-US" dirty="0" err="1"/>
              <a:t>massa</a:t>
            </a:r>
            <a:r>
              <a:rPr lang="en-US" dirty="0"/>
              <a:t> vitae. </a:t>
            </a:r>
            <a:r>
              <a:rPr lang="en-US" dirty="0" err="1"/>
              <a:t>Consectetur</a:t>
            </a:r>
            <a:r>
              <a:rPr lang="en-US" dirty="0"/>
              <a:t> libero id </a:t>
            </a:r>
            <a:r>
              <a:rPr lang="en-US" dirty="0" err="1"/>
              <a:t>faucibus</a:t>
            </a:r>
            <a:r>
              <a:rPr lang="en-US" dirty="0"/>
              <a:t> </a:t>
            </a:r>
            <a:r>
              <a:rPr lang="en-US" dirty="0" err="1"/>
              <a:t>nisl</a:t>
            </a:r>
            <a:r>
              <a:rPr lang="en-US" dirty="0"/>
              <a:t> </a:t>
            </a:r>
            <a:r>
              <a:rPr lang="en-US" dirty="0" err="1"/>
              <a:t>tincidunt</a:t>
            </a:r>
            <a:r>
              <a:rPr lang="en-US" dirty="0"/>
              <a:t> </a:t>
            </a:r>
            <a:r>
              <a:rPr lang="en-US" dirty="0" err="1"/>
              <a:t>eget</a:t>
            </a:r>
            <a:r>
              <a:rPr lang="en-US" dirty="0"/>
              <a:t>. </a:t>
            </a:r>
            <a:r>
              <a:rPr lang="en-US" dirty="0" err="1"/>
              <a:t>Nulla</a:t>
            </a:r>
            <a:r>
              <a:rPr lang="en-US" dirty="0"/>
              <a:t> </a:t>
            </a:r>
            <a:r>
              <a:rPr lang="en-US" dirty="0" err="1"/>
              <a:t>facilisi</a:t>
            </a:r>
            <a:r>
              <a:rPr lang="en-US" dirty="0"/>
              <a:t> </a:t>
            </a:r>
            <a:r>
              <a:rPr lang="en-US" dirty="0" err="1"/>
              <a:t>morbi</a:t>
            </a:r>
            <a:r>
              <a:rPr lang="en-US" dirty="0"/>
              <a:t> tempus </a:t>
            </a:r>
            <a:r>
              <a:rPr lang="en-US" dirty="0" err="1"/>
              <a:t>iaculis</a:t>
            </a:r>
            <a:r>
              <a:rPr lang="en-US" dirty="0"/>
              <a:t> </a:t>
            </a:r>
            <a:r>
              <a:rPr lang="en-US" dirty="0" err="1"/>
              <a:t>urna</a:t>
            </a:r>
            <a:r>
              <a:rPr lang="en-US" dirty="0"/>
              <a:t> id </a:t>
            </a:r>
            <a:r>
              <a:rPr lang="en-US" dirty="0" err="1"/>
              <a:t>volutpat</a:t>
            </a:r>
            <a:r>
              <a:rPr lang="en-US" dirty="0"/>
              <a:t> lacus. </a:t>
            </a:r>
            <a:r>
              <a:rPr lang="en-US" dirty="0" err="1"/>
              <a:t>Imperdiet</a:t>
            </a:r>
            <a:r>
              <a:rPr lang="en-US" dirty="0"/>
              <a:t> </a:t>
            </a:r>
            <a:r>
              <a:rPr lang="en-US" dirty="0" err="1"/>
              <a:t>nulla</a:t>
            </a:r>
            <a:r>
              <a:rPr lang="en-US" dirty="0"/>
              <a:t> </a:t>
            </a:r>
            <a:r>
              <a:rPr lang="en-US" dirty="0" err="1"/>
              <a:t>malesuada</a:t>
            </a:r>
            <a:r>
              <a:rPr lang="en-US" dirty="0"/>
              <a:t> </a:t>
            </a:r>
            <a:r>
              <a:rPr lang="en-US" dirty="0" err="1"/>
              <a:t>pellentesque</a:t>
            </a:r>
            <a:r>
              <a:rPr lang="en-US" dirty="0"/>
              <a:t> </a:t>
            </a:r>
            <a:r>
              <a:rPr lang="en-US" dirty="0" err="1"/>
              <a:t>elit</a:t>
            </a:r>
            <a:r>
              <a:rPr lang="en-US" dirty="0"/>
              <a:t> </a:t>
            </a:r>
            <a:r>
              <a:rPr lang="en-US" dirty="0" err="1"/>
              <a:t>eget</a:t>
            </a:r>
            <a:r>
              <a:rPr lang="en-US" dirty="0"/>
              <a:t> gravida cum </a:t>
            </a:r>
            <a:r>
              <a:rPr lang="en-US" dirty="0" err="1"/>
              <a:t>sociis</a:t>
            </a:r>
            <a:r>
              <a:rPr lang="en-US" dirty="0"/>
              <a:t>. Sed </a:t>
            </a:r>
            <a:r>
              <a:rPr lang="en-US" dirty="0" err="1"/>
              <a:t>velit</a:t>
            </a:r>
            <a:r>
              <a:rPr lang="en-US" dirty="0"/>
              <a:t> </a:t>
            </a:r>
            <a:r>
              <a:rPr lang="en-US" dirty="0" err="1"/>
              <a:t>dignissim</a:t>
            </a:r>
            <a:r>
              <a:rPr lang="en-US" dirty="0"/>
              <a:t> </a:t>
            </a:r>
            <a:r>
              <a:rPr lang="en-US" dirty="0" err="1"/>
              <a:t>sodales</a:t>
            </a:r>
            <a:r>
              <a:rPr lang="en-US" dirty="0"/>
              <a:t> </a:t>
            </a:r>
            <a:r>
              <a:rPr lang="en-US" dirty="0" err="1"/>
              <a:t>ut.</a:t>
            </a:r>
            <a:endParaRPr lang="en-US" dirty="0"/>
          </a:p>
        </p:txBody>
      </p:sp>
      <p:sp>
        <p:nvSpPr>
          <p:cNvPr id="5" name="Text Placeholder 2"/>
          <p:cNvSpPr>
            <a:spLocks noGrp="1"/>
          </p:cNvSpPr>
          <p:nvPr>
            <p:ph type="body" sz="quarter" idx="16" hasCustomPrompt="1"/>
          </p:nvPr>
        </p:nvSpPr>
        <p:spPr>
          <a:xfrm>
            <a:off x="740228" y="4846655"/>
            <a:ext cx="10711543" cy="825500"/>
          </a:xfrm>
        </p:spPr>
        <p:txBody>
          <a:bodyPr/>
          <a:lstStyle>
            <a:lvl1pPr marL="0" marR="0" indent="0" algn="l" defTabSz="914400" rtl="0" eaLnBrk="0" fontAlgn="base" latinLnBrk="0" hangingPunct="0">
              <a:lnSpc>
                <a:spcPct val="100000"/>
              </a:lnSpc>
              <a:spcBef>
                <a:spcPct val="0"/>
              </a:spcBef>
              <a:spcAft>
                <a:spcPct val="0"/>
              </a:spcAft>
              <a:buClrTx/>
              <a:buSzTx/>
              <a:buFontTx/>
              <a:buNone/>
              <a:tabLst/>
              <a:defRPr sz="1800">
                <a:solidFill>
                  <a:srgbClr val="006298"/>
                </a:solidFill>
                <a:latin typeface="Arial" panose="020B0604020202020204" pitchFamily="34" charset="0"/>
                <a:cs typeface="Arial" panose="020B0604020202020204" pitchFamily="34" charset="0"/>
              </a:defRPr>
            </a:lvl1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Click to add caption to accompany content. Lorem ipsum dolor sit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amet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consectetur</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adipiscing</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elit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sed</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do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eiusmod</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tempor</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incididunt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ut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labore</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et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dolore</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magna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aliqua</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Viverra</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vitae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congue</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eu</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consequat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ac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felis</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donec</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et.</a:t>
            </a:r>
          </a:p>
        </p:txBody>
      </p:sp>
      <p:sp>
        <p:nvSpPr>
          <p:cNvPr id="8" name="Footer"/>
          <p:cNvSpPr txBox="1"/>
          <p:nvPr userDrawn="1"/>
        </p:nvSpPr>
        <p:spPr>
          <a:xfrm>
            <a:off x="3007866" y="6323299"/>
            <a:ext cx="8956009" cy="477054"/>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4A78"/>
                </a:solidFill>
                <a:effectLst/>
                <a:uLnTx/>
                <a:uFillTx/>
                <a:latin typeface="arial" charset="0"/>
                <a:ea typeface="+mn-ea"/>
                <a:cs typeface="+mn-cs"/>
              </a:rPr>
              <a:t>[Author Name], [Book Title], [#] Edition. © [Insert Year]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14748055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838200" y="365125"/>
            <a:ext cx="10515600" cy="672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p>
            <a:pPr lvl="0"/>
            <a:r>
              <a:rPr lang="en-US" altLang="en-US" dirty="0"/>
              <a:t>Click to edit Master title style</a:t>
            </a:r>
          </a:p>
        </p:txBody>
      </p:sp>
      <p:sp>
        <p:nvSpPr>
          <p:cNvPr id="1027" name="Text Placeholder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p>
            <a:pPr lvl="0"/>
            <a:r>
              <a:rPr lang="en-US" altLang="en-US" dirty="0"/>
              <a:t>Click to edit Master text styles</a:t>
            </a:r>
          </a:p>
        </p:txBody>
      </p:sp>
      <p:pic>
        <p:nvPicPr>
          <p:cNvPr id="7" name="Picture 6"/>
          <p:cNvPicPr>
            <a:picLocks noChangeAspect="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476843" y="6356350"/>
            <a:ext cx="1579562"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Footer Placeholder 4"/>
          <p:cNvSpPr>
            <a:spLocks noGrp="1"/>
          </p:cNvSpPr>
          <p:nvPr>
            <p:ph type="ftr" sz="quarter" idx="3"/>
          </p:nvPr>
        </p:nvSpPr>
        <p:spPr>
          <a:xfrm>
            <a:off x="2934268" y="6356350"/>
            <a:ext cx="8801669" cy="365125"/>
          </a:xfrm>
          <a:prstGeom prst="rect">
            <a:avLst/>
          </a:prstGeom>
        </p:spPr>
        <p:txBody>
          <a:bodyPr vert="horz" lIns="91440" tIns="45720" rIns="91440" bIns="45720" rtlCol="0" anchor="ctr"/>
          <a:lstStyle>
            <a:lvl1pPr algn="l" eaLnBrk="1" fontAlgn="auto" hangingPunct="1">
              <a:spcBef>
                <a:spcPts val="0"/>
              </a:spcBef>
              <a:spcAft>
                <a:spcPts val="0"/>
              </a:spcAft>
              <a:defRPr lang="en-US" sz="1400" b="0" i="0" u="none" strike="noStrike" baseline="0" smtClean="0">
                <a:solidFill>
                  <a:srgbClr val="006298"/>
                </a:solidFill>
                <a:latin typeface="arial" charset="0"/>
              </a:defRPr>
            </a:lvl1pPr>
          </a:lstStyle>
          <a:p>
            <a:r>
              <a:rPr lang="en-US"/>
              <a:t>Carey/Vodnik, ]avaScript for Web Warriors, 7th Edition. © 2022 Cengage. All Rights Reserved. May not be scanned, copied or duplicated, or posted to a publicly accessible website, in whole or in part.</a:t>
            </a:r>
            <a:endParaRPr lang="en-US" dirty="0"/>
          </a:p>
        </p:txBody>
      </p:sp>
    </p:spTree>
  </p:cSld>
  <p:clrMap bg1="lt1" tx1="dk1" bg2="lt2" tx2="dk2" accent1="accent1" accent2="accent2" accent3="accent3" accent4="accent4" accent5="accent5" accent6="accent6" hlink="hlink" folHlink="folHlink"/>
  <p:sldLayoutIdLst>
    <p:sldLayoutId id="2147483712" r:id="rId1"/>
    <p:sldLayoutId id="2147483721" r:id="rId2"/>
    <p:sldLayoutId id="2147483722" r:id="rId3"/>
    <p:sldLayoutId id="2147483725" r:id="rId4"/>
    <p:sldLayoutId id="2147483714" r:id="rId5"/>
    <p:sldLayoutId id="2147483718" r:id="rId6"/>
    <p:sldLayoutId id="2147483715" r:id="rId7"/>
    <p:sldLayoutId id="2147483716" r:id="rId8"/>
    <p:sldLayoutId id="2147483719" r:id="rId9"/>
    <p:sldLayoutId id="2147483720" r:id="rId10"/>
    <p:sldLayoutId id="2147483723" r:id="rId11"/>
    <p:sldLayoutId id="2147483724" r:id="rId12"/>
    <p:sldLayoutId id="2147483713" r:id="rId13"/>
    <p:sldLayoutId id="2147483717" r:id="rId14"/>
  </p:sldLayoutIdLst>
  <p:hf sldNum="0" hdr="0" dt="0"/>
  <p:txStyles>
    <p:titleStyle>
      <a:lvl1pPr algn="ctr" rtl="0" eaLnBrk="1" fontAlgn="base" hangingPunct="1">
        <a:lnSpc>
          <a:spcPct val="90000"/>
        </a:lnSpc>
        <a:spcBef>
          <a:spcPct val="0"/>
        </a:spcBef>
        <a:spcAft>
          <a:spcPct val="0"/>
        </a:spcAft>
        <a:defRPr sz="3400" b="1" i="0" kern="1200" baseline="0">
          <a:solidFill>
            <a:srgbClr val="004A78"/>
          </a:solidFill>
          <a:latin typeface="Arial" charset="0"/>
          <a:ea typeface="Arial" charset="0"/>
          <a:cs typeface="Arial" charset="0"/>
        </a:defRPr>
      </a:lvl1pPr>
      <a:lvl2pPr algn="l" rtl="0" eaLnBrk="1" fontAlgn="base" hangingPunct="1">
        <a:lnSpc>
          <a:spcPct val="90000"/>
        </a:lnSpc>
        <a:spcBef>
          <a:spcPct val="0"/>
        </a:spcBef>
        <a:spcAft>
          <a:spcPct val="0"/>
        </a:spcAft>
        <a:defRPr sz="3400">
          <a:solidFill>
            <a:schemeClr val="tx1"/>
          </a:solidFill>
          <a:latin typeface="Open Sans" charset="0"/>
          <a:ea typeface="Open Sans" charset="0"/>
          <a:cs typeface="Open Sans" charset="0"/>
        </a:defRPr>
      </a:lvl2pPr>
      <a:lvl3pPr algn="l" rtl="0" eaLnBrk="1" fontAlgn="base" hangingPunct="1">
        <a:lnSpc>
          <a:spcPct val="90000"/>
        </a:lnSpc>
        <a:spcBef>
          <a:spcPct val="0"/>
        </a:spcBef>
        <a:spcAft>
          <a:spcPct val="0"/>
        </a:spcAft>
        <a:defRPr sz="3400">
          <a:solidFill>
            <a:schemeClr val="tx1"/>
          </a:solidFill>
          <a:latin typeface="Open Sans" charset="0"/>
          <a:ea typeface="Open Sans" charset="0"/>
          <a:cs typeface="Open Sans" charset="0"/>
        </a:defRPr>
      </a:lvl3pPr>
      <a:lvl4pPr algn="l" rtl="0" eaLnBrk="1" fontAlgn="base" hangingPunct="1">
        <a:lnSpc>
          <a:spcPct val="90000"/>
        </a:lnSpc>
        <a:spcBef>
          <a:spcPct val="0"/>
        </a:spcBef>
        <a:spcAft>
          <a:spcPct val="0"/>
        </a:spcAft>
        <a:defRPr sz="3400">
          <a:solidFill>
            <a:schemeClr val="tx1"/>
          </a:solidFill>
          <a:latin typeface="Open Sans" charset="0"/>
          <a:ea typeface="Open Sans" charset="0"/>
          <a:cs typeface="Open Sans" charset="0"/>
        </a:defRPr>
      </a:lvl4pPr>
      <a:lvl5pPr algn="l" rtl="0" eaLnBrk="1" fontAlgn="base" hangingPunct="1">
        <a:lnSpc>
          <a:spcPct val="90000"/>
        </a:lnSpc>
        <a:spcBef>
          <a:spcPct val="0"/>
        </a:spcBef>
        <a:spcAft>
          <a:spcPct val="0"/>
        </a:spcAft>
        <a:defRPr sz="3400">
          <a:solidFill>
            <a:schemeClr val="tx1"/>
          </a:solidFill>
          <a:latin typeface="Open Sans" charset="0"/>
          <a:ea typeface="Open Sans" charset="0"/>
          <a:cs typeface="Open Sans" charset="0"/>
        </a:defRPr>
      </a:lvl5pPr>
      <a:lvl6pPr marL="457200" algn="l" rtl="0" eaLnBrk="1" fontAlgn="base" hangingPunct="1">
        <a:lnSpc>
          <a:spcPct val="90000"/>
        </a:lnSpc>
        <a:spcBef>
          <a:spcPct val="0"/>
        </a:spcBef>
        <a:spcAft>
          <a:spcPct val="0"/>
        </a:spcAft>
        <a:defRPr sz="3400">
          <a:solidFill>
            <a:schemeClr val="tx1"/>
          </a:solidFill>
          <a:latin typeface="Open Sans" charset="0"/>
          <a:ea typeface="Open Sans" charset="0"/>
          <a:cs typeface="Open Sans" charset="0"/>
        </a:defRPr>
      </a:lvl6pPr>
      <a:lvl7pPr marL="914400" algn="l" rtl="0" eaLnBrk="1" fontAlgn="base" hangingPunct="1">
        <a:lnSpc>
          <a:spcPct val="90000"/>
        </a:lnSpc>
        <a:spcBef>
          <a:spcPct val="0"/>
        </a:spcBef>
        <a:spcAft>
          <a:spcPct val="0"/>
        </a:spcAft>
        <a:defRPr sz="3400">
          <a:solidFill>
            <a:schemeClr val="tx1"/>
          </a:solidFill>
          <a:latin typeface="Open Sans" charset="0"/>
          <a:ea typeface="Open Sans" charset="0"/>
          <a:cs typeface="Open Sans" charset="0"/>
        </a:defRPr>
      </a:lvl7pPr>
      <a:lvl8pPr marL="1371600" algn="l" rtl="0" eaLnBrk="1" fontAlgn="base" hangingPunct="1">
        <a:lnSpc>
          <a:spcPct val="90000"/>
        </a:lnSpc>
        <a:spcBef>
          <a:spcPct val="0"/>
        </a:spcBef>
        <a:spcAft>
          <a:spcPct val="0"/>
        </a:spcAft>
        <a:defRPr sz="3400">
          <a:solidFill>
            <a:schemeClr val="tx1"/>
          </a:solidFill>
          <a:latin typeface="Open Sans" charset="0"/>
          <a:ea typeface="Open Sans" charset="0"/>
          <a:cs typeface="Open Sans" charset="0"/>
        </a:defRPr>
      </a:lvl8pPr>
      <a:lvl9pPr marL="1828800" algn="l" rtl="0" eaLnBrk="1" fontAlgn="base" hangingPunct="1">
        <a:lnSpc>
          <a:spcPct val="90000"/>
        </a:lnSpc>
        <a:spcBef>
          <a:spcPct val="0"/>
        </a:spcBef>
        <a:spcAft>
          <a:spcPct val="0"/>
        </a:spcAft>
        <a:defRPr sz="3400">
          <a:solidFill>
            <a:schemeClr val="tx1"/>
          </a:solidFill>
          <a:latin typeface="Open Sans" charset="0"/>
          <a:ea typeface="Open Sans" charset="0"/>
          <a:cs typeface="Open Sans" charset="0"/>
        </a:defRPr>
      </a:lvl9pPr>
    </p:titleStyle>
    <p:bodyStyle>
      <a:lvl1pPr marL="0" indent="0" algn="l" rtl="0" eaLnBrk="1" fontAlgn="base" hangingPunct="1">
        <a:lnSpc>
          <a:spcPct val="90000"/>
        </a:lnSpc>
        <a:spcBef>
          <a:spcPts val="1000"/>
        </a:spcBef>
        <a:spcAft>
          <a:spcPct val="0"/>
        </a:spcAft>
        <a:buFont typeface="Arial" charset="0"/>
        <a:buNone/>
        <a:defRPr sz="2800" kern="1200" baseline="0">
          <a:solidFill>
            <a:srgbClr val="000000"/>
          </a:solidFill>
          <a:latin typeface="Arial" charset="0"/>
          <a:ea typeface="Arial" charset="0"/>
          <a:cs typeface="Arial" charset="0"/>
        </a:defRPr>
      </a:lvl1pPr>
      <a:lvl2pPr marL="685800" indent="-228600" algn="l" rtl="0" eaLnBrk="1" fontAlgn="base" hangingPunct="1">
        <a:lnSpc>
          <a:spcPct val="90000"/>
        </a:lnSpc>
        <a:spcBef>
          <a:spcPts val="500"/>
        </a:spcBef>
        <a:spcAft>
          <a:spcPct val="0"/>
        </a:spcAft>
        <a:buFont typeface="Arial" charset="0"/>
        <a:buChar char="•"/>
        <a:defRPr sz="2400" kern="1200" baseline="0">
          <a:solidFill>
            <a:srgbClr val="004A78"/>
          </a:solidFill>
          <a:latin typeface="Arial" charset="0"/>
          <a:ea typeface="Arial" charset="0"/>
          <a:cs typeface="Arial" charset="0"/>
        </a:defRPr>
      </a:lvl2pPr>
      <a:lvl3pPr marL="1143000" indent="-228600" algn="l" rtl="0" eaLnBrk="1" fontAlgn="base" hangingPunct="1">
        <a:lnSpc>
          <a:spcPct val="90000"/>
        </a:lnSpc>
        <a:spcBef>
          <a:spcPts val="500"/>
        </a:spcBef>
        <a:spcAft>
          <a:spcPct val="0"/>
        </a:spcAft>
        <a:buFont typeface="Arial" charset="0"/>
        <a:buChar char="•"/>
        <a:defRPr sz="2000" kern="1200" baseline="0">
          <a:solidFill>
            <a:srgbClr val="004A78"/>
          </a:solidFill>
          <a:latin typeface="Arial" charset="0"/>
          <a:ea typeface="Arial" charset="0"/>
          <a:cs typeface="Arial" charset="0"/>
        </a:defRPr>
      </a:lvl3pPr>
      <a:lvl4pPr marL="1600200" indent="-228600" algn="l" rtl="0" eaLnBrk="1" fontAlgn="base" hangingPunct="1">
        <a:lnSpc>
          <a:spcPct val="90000"/>
        </a:lnSpc>
        <a:spcBef>
          <a:spcPts val="500"/>
        </a:spcBef>
        <a:spcAft>
          <a:spcPct val="0"/>
        </a:spcAft>
        <a:buFont typeface="Arial" charset="0"/>
        <a:buChar char="•"/>
        <a:defRPr kern="1200" baseline="0">
          <a:solidFill>
            <a:srgbClr val="004A78"/>
          </a:solidFill>
          <a:latin typeface="Arial" charset="0"/>
          <a:ea typeface="Arial" charset="0"/>
          <a:cs typeface="Arial" charset="0"/>
        </a:defRPr>
      </a:lvl4pPr>
      <a:lvl5pPr marL="2057400" indent="-228600" algn="l" rtl="0" eaLnBrk="1" fontAlgn="base" hangingPunct="1">
        <a:lnSpc>
          <a:spcPct val="90000"/>
        </a:lnSpc>
        <a:spcBef>
          <a:spcPts val="500"/>
        </a:spcBef>
        <a:spcAft>
          <a:spcPct val="0"/>
        </a:spcAft>
        <a:buFont typeface="Arial" charset="0"/>
        <a:buChar char="•"/>
        <a:defRPr kern="1200" baseline="0">
          <a:solidFill>
            <a:srgbClr val="004A78"/>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5.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10.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7.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10.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EA056897-0BDF-45A3-A659-4EC39F68682F}"/>
              </a:ext>
            </a:extLst>
          </p:cNvPr>
          <p:cNvSpPr>
            <a:spLocks noGrp="1"/>
          </p:cNvSpPr>
          <p:nvPr>
            <p:ph type="title"/>
          </p:nvPr>
        </p:nvSpPr>
        <p:spPr>
          <a:xfrm>
            <a:off x="3996909" y="2913429"/>
            <a:ext cx="6382767" cy="672105"/>
          </a:xfrm>
        </p:spPr>
        <p:txBody>
          <a:bodyPr/>
          <a:lstStyle/>
          <a:p>
            <a:r>
              <a:rPr lang="en-US" dirty="0"/>
              <a:t>JavaScript for Web Warriors, 7e</a:t>
            </a:r>
            <a:br>
              <a:rPr lang="en-US" dirty="0"/>
            </a:br>
            <a:br>
              <a:rPr lang="en-US" dirty="0"/>
            </a:br>
            <a:r>
              <a:rPr lang="en-US" dirty="0"/>
              <a:t>Chapter 6: Enhancing and Validating Forms</a:t>
            </a:r>
            <a:br>
              <a:rPr lang="en-US" dirty="0"/>
            </a:br>
            <a:endParaRPr lang="en-US" dirty="0"/>
          </a:p>
        </p:txBody>
      </p:sp>
      <p:sp>
        <p:nvSpPr>
          <p:cNvPr id="9" name="Footer Placeholder 8">
            <a:extLst>
              <a:ext uri="{FF2B5EF4-FFF2-40B4-BE49-F238E27FC236}">
                <a16:creationId xmlns:a16="http://schemas.microsoft.com/office/drawing/2014/main" id="{E6958C9E-595C-4A62-A50B-237E6FBF2740}"/>
              </a:ext>
            </a:extLst>
          </p:cNvPr>
          <p:cNvSpPr>
            <a:spLocks noGrp="1"/>
          </p:cNvSpPr>
          <p:nvPr>
            <p:ph type="ftr" sz="quarter" idx="3"/>
          </p:nvPr>
        </p:nvSpPr>
        <p:spPr>
          <a:xfrm>
            <a:off x="2923890" y="6356350"/>
            <a:ext cx="8801669" cy="365125"/>
          </a:xfrm>
        </p:spPr>
        <p:txBody>
          <a:bodyPr/>
          <a:lstStyle/>
          <a:p>
            <a:r>
              <a:rPr lang="en-US" dirty="0"/>
              <a:t>Carey/Vodnik, </a:t>
            </a:r>
            <a:r>
              <a:rPr lang="en-US" i="1" dirty="0"/>
              <a:t>JavaScript for Web Warriors</a:t>
            </a:r>
            <a:r>
              <a:rPr lang="en-US" dirty="0"/>
              <a:t>, 7th Edition. © 2022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16070594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A86482-5A26-394A-B041-4A06AA26E0C5}"/>
              </a:ext>
            </a:extLst>
          </p:cNvPr>
          <p:cNvSpPr>
            <a:spLocks noGrp="1"/>
          </p:cNvSpPr>
          <p:nvPr>
            <p:ph type="title"/>
          </p:nvPr>
        </p:nvSpPr>
        <p:spPr/>
        <p:txBody>
          <a:bodyPr/>
          <a:lstStyle/>
          <a:p>
            <a:r>
              <a:rPr lang="en-US" dirty="0"/>
              <a:t>Working with Selection Lists (2 of 4)</a:t>
            </a:r>
          </a:p>
        </p:txBody>
      </p:sp>
      <p:graphicFrame>
        <p:nvGraphicFramePr>
          <p:cNvPr id="4" name="Table Placeholder 3">
            <a:extLst>
              <a:ext uri="{FF2B5EF4-FFF2-40B4-BE49-F238E27FC236}">
                <a16:creationId xmlns:a16="http://schemas.microsoft.com/office/drawing/2014/main" id="{E01F385F-4F56-AE45-BFAB-A98F0E543189}"/>
              </a:ext>
            </a:extLst>
          </p:cNvPr>
          <p:cNvGraphicFramePr>
            <a:graphicFrameLocks noGrp="1"/>
          </p:cNvGraphicFramePr>
          <p:nvPr>
            <p:ph type="tbl" sz="quarter" idx="10"/>
            <p:extLst>
              <p:ext uri="{D42A27DB-BD31-4B8C-83A1-F6EECF244321}">
                <p14:modId xmlns:p14="http://schemas.microsoft.com/office/powerpoint/2010/main" val="1674216811"/>
              </p:ext>
            </p:extLst>
          </p:nvPr>
        </p:nvGraphicFramePr>
        <p:xfrm>
          <a:off x="838199" y="2019300"/>
          <a:ext cx="10515600" cy="2225040"/>
        </p:xfrm>
        <a:graphic>
          <a:graphicData uri="http://schemas.openxmlformats.org/drawingml/2006/table">
            <a:tbl>
              <a:tblPr firstRow="1" bandRow="1">
                <a:tableStyleId>{5C22544A-7EE6-4342-B048-85BDC9FD1C3A}</a:tableStyleId>
              </a:tblPr>
              <a:tblGrid>
                <a:gridCol w="3733801">
                  <a:extLst>
                    <a:ext uri="{9D8B030D-6E8A-4147-A177-3AD203B41FA5}">
                      <a16:colId xmlns:a16="http://schemas.microsoft.com/office/drawing/2014/main" val="1601827651"/>
                    </a:ext>
                  </a:extLst>
                </a:gridCol>
                <a:gridCol w="6781799">
                  <a:extLst>
                    <a:ext uri="{9D8B030D-6E8A-4147-A177-3AD203B41FA5}">
                      <a16:colId xmlns:a16="http://schemas.microsoft.com/office/drawing/2014/main" val="2654944672"/>
                    </a:ext>
                  </a:extLst>
                </a:gridCol>
              </a:tblGrid>
              <a:tr h="370840">
                <a:tc>
                  <a:txBody>
                    <a:bodyPr/>
                    <a:lstStyle/>
                    <a:p>
                      <a:r>
                        <a:rPr lang="en-US" dirty="0"/>
                        <a:t>Property or Method</a:t>
                      </a:r>
                    </a:p>
                  </a:txBody>
                  <a:tcPr/>
                </a:tc>
                <a:tc>
                  <a:txBody>
                    <a:bodyPr/>
                    <a:lstStyle/>
                    <a:p>
                      <a:r>
                        <a:rPr lang="en-US" dirty="0"/>
                        <a:t>Description</a:t>
                      </a:r>
                    </a:p>
                  </a:txBody>
                  <a:tcPr/>
                </a:tc>
                <a:extLst>
                  <a:ext uri="{0D108BD9-81ED-4DB2-BD59-A6C34878D82A}">
                    <a16:rowId xmlns:a16="http://schemas.microsoft.com/office/drawing/2014/main" val="716819636"/>
                  </a:ext>
                </a:extLst>
              </a:tr>
              <a:tr h="370840">
                <a:tc>
                  <a:txBody>
                    <a:bodyPr/>
                    <a:lstStyle/>
                    <a:p>
                      <a:r>
                        <a:rPr lang="en-US" i="1" dirty="0" err="1">
                          <a:latin typeface="Courier New" panose="02070309020205020404" pitchFamily="49" charset="0"/>
                          <a:cs typeface="Courier New" panose="02070309020205020404" pitchFamily="49" charset="0"/>
                        </a:rPr>
                        <a:t>option</a:t>
                      </a:r>
                      <a:r>
                        <a:rPr lang="en-US" dirty="0" err="1">
                          <a:latin typeface="Courier New" panose="02070309020205020404" pitchFamily="49" charset="0"/>
                          <a:cs typeface="Courier New" panose="02070309020205020404" pitchFamily="49" charset="0"/>
                        </a:rPr>
                        <a:t>.defaultSelected</a:t>
                      </a:r>
                      <a:endParaRPr lang="en-US" dirty="0">
                        <a:latin typeface="Courier New" panose="02070309020205020404" pitchFamily="49" charset="0"/>
                        <a:cs typeface="Courier New" panose="02070309020205020404" pitchFamily="49" charset="0"/>
                      </a:endParaRPr>
                    </a:p>
                  </a:txBody>
                  <a:tcPr/>
                </a:tc>
                <a:tc>
                  <a:txBody>
                    <a:bodyPr/>
                    <a:lstStyle/>
                    <a:p>
                      <a:r>
                        <a:rPr lang="en-US" dirty="0"/>
                        <a:t>Returns true if </a:t>
                      </a:r>
                      <a:r>
                        <a:rPr lang="en-US" i="1" dirty="0">
                          <a:latin typeface="Courier New" panose="02070309020205020404" pitchFamily="49" charset="0"/>
                          <a:cs typeface="Courier New" panose="02070309020205020404" pitchFamily="49" charset="0"/>
                        </a:rPr>
                        <a:t>option</a:t>
                      </a:r>
                      <a:r>
                        <a:rPr lang="en-US" dirty="0"/>
                        <a:t> is selected by default</a:t>
                      </a:r>
                    </a:p>
                  </a:txBody>
                  <a:tcPr/>
                </a:tc>
                <a:extLst>
                  <a:ext uri="{0D108BD9-81ED-4DB2-BD59-A6C34878D82A}">
                    <a16:rowId xmlns:a16="http://schemas.microsoft.com/office/drawing/2014/main" val="4248989434"/>
                  </a:ext>
                </a:extLst>
              </a:tr>
              <a:tr h="370840">
                <a:tc>
                  <a:txBody>
                    <a:bodyPr/>
                    <a:lstStyle/>
                    <a:p>
                      <a:r>
                        <a:rPr lang="en-US" i="1" dirty="0" err="1">
                          <a:latin typeface="Courier New" panose="02070309020205020404" pitchFamily="49" charset="0"/>
                          <a:cs typeface="Courier New" panose="02070309020205020404" pitchFamily="49" charset="0"/>
                        </a:rPr>
                        <a:t>option</a:t>
                      </a:r>
                      <a:r>
                        <a:rPr lang="en-US" dirty="0" err="1">
                          <a:latin typeface="Courier New" panose="02070309020205020404" pitchFamily="49" charset="0"/>
                          <a:cs typeface="Courier New" panose="02070309020205020404" pitchFamily="49" charset="0"/>
                        </a:rPr>
                        <a:t>.index</a:t>
                      </a:r>
                      <a:endParaRPr lang="en-US" dirty="0">
                        <a:latin typeface="Courier New" panose="02070309020205020404" pitchFamily="49" charset="0"/>
                        <a:cs typeface="Courier New" panose="02070309020205020404" pitchFamily="49" charset="0"/>
                      </a:endParaRPr>
                    </a:p>
                  </a:txBody>
                  <a:tcPr/>
                </a:tc>
                <a:tc>
                  <a:txBody>
                    <a:bodyPr/>
                    <a:lstStyle/>
                    <a:p>
                      <a:r>
                        <a:rPr lang="en-US" dirty="0"/>
                        <a:t>The index number of </a:t>
                      </a:r>
                      <a:r>
                        <a:rPr lang="en-US" i="1" dirty="0">
                          <a:latin typeface="Courier New" panose="02070309020205020404" pitchFamily="49" charset="0"/>
                          <a:cs typeface="Courier New" panose="02070309020205020404" pitchFamily="49" charset="0"/>
                        </a:rPr>
                        <a:t>option</a:t>
                      </a:r>
                      <a:r>
                        <a:rPr lang="en-US" dirty="0"/>
                        <a:t> within the options collection</a:t>
                      </a:r>
                    </a:p>
                  </a:txBody>
                  <a:tcPr/>
                </a:tc>
                <a:extLst>
                  <a:ext uri="{0D108BD9-81ED-4DB2-BD59-A6C34878D82A}">
                    <a16:rowId xmlns:a16="http://schemas.microsoft.com/office/drawing/2014/main" val="1694352032"/>
                  </a:ext>
                </a:extLst>
              </a:tr>
              <a:tr h="370840">
                <a:tc>
                  <a:txBody>
                    <a:bodyPr/>
                    <a:lstStyle/>
                    <a:p>
                      <a:r>
                        <a:rPr lang="en-US" i="1" dirty="0" err="1">
                          <a:latin typeface="Courier New" panose="02070309020205020404" pitchFamily="49" charset="0"/>
                          <a:cs typeface="Courier New" panose="02070309020205020404" pitchFamily="49" charset="0"/>
                        </a:rPr>
                        <a:t>option</a:t>
                      </a:r>
                      <a:r>
                        <a:rPr lang="en-US" dirty="0" err="1">
                          <a:latin typeface="Courier New" panose="02070309020205020404" pitchFamily="49" charset="0"/>
                          <a:cs typeface="Courier New" panose="02070309020205020404" pitchFamily="49" charset="0"/>
                        </a:rPr>
                        <a:t>.selected</a:t>
                      </a:r>
                      <a:endParaRPr lang="en-US" dirty="0">
                        <a:latin typeface="Courier New" panose="02070309020205020404" pitchFamily="49" charset="0"/>
                        <a:cs typeface="Courier New" panose="02070309020205020404" pitchFamily="49" charset="0"/>
                      </a:endParaRPr>
                    </a:p>
                  </a:txBody>
                  <a:tcPr/>
                </a:tc>
                <a:tc>
                  <a:txBody>
                    <a:bodyPr/>
                    <a:lstStyle/>
                    <a:p>
                      <a:r>
                        <a:rPr lang="en-US" dirty="0"/>
                        <a:t>Returns </a:t>
                      </a:r>
                      <a:r>
                        <a:rPr lang="en-US" dirty="0">
                          <a:latin typeface="Courier New" panose="02070309020205020404" pitchFamily="49" charset="0"/>
                          <a:cs typeface="Courier New" panose="02070309020205020404" pitchFamily="49" charset="0"/>
                        </a:rPr>
                        <a:t>true</a:t>
                      </a:r>
                      <a:r>
                        <a:rPr lang="en-US" dirty="0"/>
                        <a:t> if the option has been selected by the user</a:t>
                      </a:r>
                    </a:p>
                  </a:txBody>
                  <a:tcPr/>
                </a:tc>
                <a:extLst>
                  <a:ext uri="{0D108BD9-81ED-4DB2-BD59-A6C34878D82A}">
                    <a16:rowId xmlns:a16="http://schemas.microsoft.com/office/drawing/2014/main" val="1391314916"/>
                  </a:ext>
                </a:extLst>
              </a:tr>
              <a:tr h="370840">
                <a:tc>
                  <a:txBody>
                    <a:bodyPr/>
                    <a:lstStyle/>
                    <a:p>
                      <a:r>
                        <a:rPr lang="en-US" i="1" dirty="0" err="1">
                          <a:latin typeface="Courier New" panose="02070309020205020404" pitchFamily="49" charset="0"/>
                          <a:cs typeface="Courier New" panose="02070309020205020404" pitchFamily="49" charset="0"/>
                        </a:rPr>
                        <a:t>option</a:t>
                      </a:r>
                      <a:r>
                        <a:rPr lang="en-US" dirty="0" err="1">
                          <a:latin typeface="Courier New" panose="02070309020205020404" pitchFamily="49" charset="0"/>
                          <a:cs typeface="Courier New" panose="02070309020205020404" pitchFamily="49" charset="0"/>
                        </a:rPr>
                        <a:t>.text</a:t>
                      </a:r>
                      <a:endParaRPr lang="en-US" dirty="0">
                        <a:latin typeface="Courier New" panose="02070309020205020404" pitchFamily="49" charset="0"/>
                        <a:cs typeface="Courier New" panose="02070309020205020404" pitchFamily="49" charset="0"/>
                      </a:endParaRPr>
                    </a:p>
                  </a:txBody>
                  <a:tcPr/>
                </a:tc>
                <a:tc>
                  <a:txBody>
                    <a:bodyPr/>
                    <a:lstStyle/>
                    <a:p>
                      <a:r>
                        <a:rPr lang="en-US" dirty="0"/>
                        <a:t>The text associated with </a:t>
                      </a:r>
                      <a:r>
                        <a:rPr lang="en-US" i="1" dirty="0">
                          <a:latin typeface="Courier New" panose="02070309020205020404" pitchFamily="49" charset="0"/>
                          <a:cs typeface="Courier New" panose="02070309020205020404" pitchFamily="49" charset="0"/>
                        </a:rPr>
                        <a:t>option</a:t>
                      </a:r>
                    </a:p>
                  </a:txBody>
                  <a:tcPr/>
                </a:tc>
                <a:extLst>
                  <a:ext uri="{0D108BD9-81ED-4DB2-BD59-A6C34878D82A}">
                    <a16:rowId xmlns:a16="http://schemas.microsoft.com/office/drawing/2014/main" val="1768051363"/>
                  </a:ext>
                </a:extLst>
              </a:tr>
              <a:tr h="370840">
                <a:tc>
                  <a:txBody>
                    <a:bodyPr/>
                    <a:lstStyle/>
                    <a:p>
                      <a:r>
                        <a:rPr lang="en-US" i="1" dirty="0" err="1">
                          <a:latin typeface="Courier New" panose="02070309020205020404" pitchFamily="49" charset="0"/>
                          <a:cs typeface="Courier New" panose="02070309020205020404" pitchFamily="49" charset="0"/>
                        </a:rPr>
                        <a:t>option</a:t>
                      </a:r>
                      <a:r>
                        <a:rPr lang="en-US" dirty="0" err="1">
                          <a:latin typeface="Courier New" panose="02070309020205020404" pitchFamily="49" charset="0"/>
                          <a:cs typeface="Courier New" panose="02070309020205020404" pitchFamily="49" charset="0"/>
                        </a:rPr>
                        <a:t>.value</a:t>
                      </a:r>
                      <a:endParaRPr lang="en-US" dirty="0">
                        <a:latin typeface="Courier New" panose="02070309020205020404" pitchFamily="49" charset="0"/>
                        <a:cs typeface="Courier New" panose="02070309020205020404" pitchFamily="49" charset="0"/>
                      </a:endParaRPr>
                    </a:p>
                  </a:txBody>
                  <a:tcPr/>
                </a:tc>
                <a:tc>
                  <a:txBody>
                    <a:bodyPr/>
                    <a:lstStyle/>
                    <a:p>
                      <a:r>
                        <a:rPr lang="en-US" dirty="0"/>
                        <a:t>The field value of </a:t>
                      </a:r>
                      <a:r>
                        <a:rPr lang="en-US" i="1" dirty="0">
                          <a:latin typeface="Courier New" panose="02070309020205020404" pitchFamily="49" charset="0"/>
                          <a:cs typeface="Courier New" panose="02070309020205020404" pitchFamily="49" charset="0"/>
                        </a:rPr>
                        <a:t>option</a:t>
                      </a:r>
                    </a:p>
                  </a:txBody>
                  <a:tcPr/>
                </a:tc>
                <a:extLst>
                  <a:ext uri="{0D108BD9-81ED-4DB2-BD59-A6C34878D82A}">
                    <a16:rowId xmlns:a16="http://schemas.microsoft.com/office/drawing/2014/main" val="3812734101"/>
                  </a:ext>
                </a:extLst>
              </a:tr>
            </a:tbl>
          </a:graphicData>
        </a:graphic>
      </p:graphicFrame>
    </p:spTree>
    <p:extLst>
      <p:ext uri="{BB962C8B-B14F-4D97-AF65-F5344CB8AC3E}">
        <p14:creationId xmlns:p14="http://schemas.microsoft.com/office/powerpoint/2010/main" val="28856980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863FB6-E9ED-DC48-8CF1-44526093650F}"/>
              </a:ext>
            </a:extLst>
          </p:cNvPr>
          <p:cNvSpPr>
            <a:spLocks noGrp="1"/>
          </p:cNvSpPr>
          <p:nvPr>
            <p:ph type="title"/>
          </p:nvPr>
        </p:nvSpPr>
        <p:spPr/>
        <p:txBody>
          <a:bodyPr/>
          <a:lstStyle/>
          <a:p>
            <a:r>
              <a:rPr lang="en-US" dirty="0"/>
              <a:t>Working with Selection Lists (3 of 4)</a:t>
            </a:r>
          </a:p>
        </p:txBody>
      </p:sp>
      <p:sp>
        <p:nvSpPr>
          <p:cNvPr id="3" name="Text Placeholder 2">
            <a:extLst>
              <a:ext uri="{FF2B5EF4-FFF2-40B4-BE49-F238E27FC236}">
                <a16:creationId xmlns:a16="http://schemas.microsoft.com/office/drawing/2014/main" id="{7702DE88-F524-3E45-A080-F6D66D0E65C6}"/>
              </a:ext>
            </a:extLst>
          </p:cNvPr>
          <p:cNvSpPr>
            <a:spLocks noGrp="1"/>
          </p:cNvSpPr>
          <p:nvPr>
            <p:ph type="body" sz="quarter" idx="17"/>
          </p:nvPr>
        </p:nvSpPr>
        <p:spPr/>
        <p:txBody>
          <a:bodyPr/>
          <a:lstStyle/>
          <a:p>
            <a:r>
              <a:rPr lang="en-US" dirty="0"/>
              <a:t>To return the value from a selection list field:</a:t>
            </a:r>
          </a:p>
          <a:p>
            <a:pPr lvl="1"/>
            <a:r>
              <a:rPr lang="en-US" dirty="0"/>
              <a:t>Determine which option was selected using the </a:t>
            </a:r>
            <a:r>
              <a:rPr lang="en-US" dirty="0" err="1">
                <a:latin typeface="Courier New" panose="02070309020205020404" pitchFamily="49" charset="0"/>
                <a:cs typeface="Courier New" panose="02070309020205020404" pitchFamily="49" charset="0"/>
              </a:rPr>
              <a:t>selectedIndex</a:t>
            </a:r>
            <a:r>
              <a:rPr lang="en-US" dirty="0"/>
              <a:t> property</a:t>
            </a:r>
          </a:p>
          <a:p>
            <a:pPr lvl="2"/>
            <a:r>
              <a:rPr lang="en-US" dirty="0"/>
              <a:t>Returns -1 if no option is selected</a:t>
            </a:r>
          </a:p>
          <a:p>
            <a:pPr lvl="1"/>
            <a:r>
              <a:rPr lang="en-US" dirty="0"/>
              <a:t>Reference the </a:t>
            </a:r>
            <a:r>
              <a:rPr lang="en-US" dirty="0">
                <a:latin typeface="Courier New" panose="02070309020205020404" pitchFamily="49" charset="0"/>
                <a:cs typeface="Courier New" panose="02070309020205020404" pitchFamily="49" charset="0"/>
              </a:rPr>
              <a:t>value</a:t>
            </a:r>
            <a:r>
              <a:rPr lang="en-US" dirty="0"/>
              <a:t> property of the selected option</a:t>
            </a:r>
          </a:p>
          <a:p>
            <a:r>
              <a:rPr lang="en-US" dirty="0"/>
              <a:t>Sample code for returning the cost of the product chosen from the model selection list:</a:t>
            </a:r>
            <a:br>
              <a:rPr lang="en-US" dirty="0"/>
            </a:br>
            <a:r>
              <a:rPr lang="en-US" dirty="0">
                <a:latin typeface="Courier New" panose="02070309020205020404" pitchFamily="49" charset="0"/>
                <a:cs typeface="Courier New" panose="02070309020205020404" pitchFamily="49" charset="0"/>
              </a:rPr>
              <a:t>let </a:t>
            </a:r>
            <a:r>
              <a:rPr lang="en-US" dirty="0" err="1">
                <a:latin typeface="Courier New" panose="02070309020205020404" pitchFamily="49" charset="0"/>
                <a:cs typeface="Courier New" panose="02070309020205020404" pitchFamily="49" charset="0"/>
              </a:rPr>
              <a:t>mIndex</a:t>
            </a:r>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model.selectedIndex</a:t>
            </a:r>
            <a:r>
              <a:rPr lang="en-US" dirty="0">
                <a:latin typeface="Courier New" panose="02070309020205020404" pitchFamily="49" charset="0"/>
                <a:cs typeface="Courier New" panose="02070309020205020404" pitchFamily="49" charset="0"/>
              </a:rPr>
              <a:t>;</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let </a:t>
            </a:r>
            <a:r>
              <a:rPr lang="en-US" dirty="0" err="1">
                <a:latin typeface="Courier New" panose="02070309020205020404" pitchFamily="49" charset="0"/>
                <a:cs typeface="Courier New" panose="02070309020205020404" pitchFamily="49" charset="0"/>
              </a:rPr>
              <a:t>mValue</a:t>
            </a:r>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model.options</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mIndex</a:t>
            </a:r>
            <a:r>
              <a:rPr lang="en-US" dirty="0">
                <a:latin typeface="Courier New" panose="02070309020205020404" pitchFamily="49" charset="0"/>
                <a:cs typeface="Courier New" panose="02070309020205020404" pitchFamily="49" charset="0"/>
              </a:rPr>
              <a:t>].value;</a:t>
            </a:r>
          </a:p>
          <a:p>
            <a:r>
              <a:rPr lang="en-US" dirty="0"/>
              <a:t>Selection list with multiple values</a:t>
            </a:r>
          </a:p>
          <a:p>
            <a:pPr lvl="1"/>
            <a:r>
              <a:rPr lang="en-US" dirty="0"/>
              <a:t>Create a </a:t>
            </a:r>
            <a:r>
              <a:rPr lang="en-US" dirty="0">
                <a:latin typeface="Courier New" panose="02070309020205020404" pitchFamily="49" charset="0"/>
                <a:cs typeface="Courier New" panose="02070309020205020404" pitchFamily="49" charset="0"/>
              </a:rPr>
              <a:t>for</a:t>
            </a:r>
            <a:r>
              <a:rPr lang="en-US" dirty="0"/>
              <a:t> loop that runs through the options in the list, checking to determine whether the selected property is </a:t>
            </a:r>
            <a:r>
              <a:rPr lang="en-US" dirty="0">
                <a:latin typeface="Courier New" panose="02070309020205020404" pitchFamily="49" charset="0"/>
                <a:cs typeface="Courier New" panose="02070309020205020404" pitchFamily="49" charset="0"/>
              </a:rPr>
              <a:t>true</a:t>
            </a:r>
          </a:p>
        </p:txBody>
      </p:sp>
    </p:spTree>
    <p:extLst>
      <p:ext uri="{BB962C8B-B14F-4D97-AF65-F5344CB8AC3E}">
        <p14:creationId xmlns:p14="http://schemas.microsoft.com/office/powerpoint/2010/main" val="31023921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3837D8-6DC5-914F-9B8F-0A39D379F02D}"/>
              </a:ext>
            </a:extLst>
          </p:cNvPr>
          <p:cNvSpPr>
            <a:spLocks noGrp="1"/>
          </p:cNvSpPr>
          <p:nvPr>
            <p:ph type="title"/>
          </p:nvPr>
        </p:nvSpPr>
        <p:spPr/>
        <p:txBody>
          <a:bodyPr/>
          <a:lstStyle/>
          <a:p>
            <a:r>
              <a:rPr lang="en-US" dirty="0"/>
              <a:t>Working with Selection Lists (4 of 4)</a:t>
            </a:r>
          </a:p>
        </p:txBody>
      </p:sp>
      <p:pic>
        <p:nvPicPr>
          <p:cNvPr id="7" name="Picture Placeholder 6" descr="A code block that calculates the cost of models ordered. Program code. In the code, the words in the variable names are merged, and the code contains the following keywords: let. Line 1, indented once: Forward slash, forward slash, Select Model selection list when form opens. Line 2, indented once: model, dot, focus, left parenthesis, right parenthesis, semicolon. Line 3: Blank. Line 4, indented once: Forward slash, forward slash, Calculate the cost of the order. Line 5, indented once: calc Order, left parenthesis, right parenthesis, semicolon. Line 6: Blank. Line 7, indented once: function, calc Order, left parenthesis, right parenthesis. Line 8, indented twice: Forward slash, forward slash, Determine the selected model. Line 9, indented twice: let, m Index, equals, model, dot, select Index, semicolon. Line 10, indented twice: let, quantity, equals, order Form, dot, elements, dot, q t y, left bracket, q Index, right bracket, dot, value, semicolon. Line 11: Blank. Line 12, indented twice: Forward slash, forward slash, Determine the selected quantity. Line 13, indented twice: let, q Index, equals, order Form, dot, elements, dot, q t y, dot, selected Index, semicolon. Line 14, indented twice: let, quantity, equals, order Form, dot, elements, dot, q t y, left bracket, q Index, right bracket, dot, value, semicolon. Line 15: Blank. Line 16, indented twice: Forward slash, forward slash, Model cost, equals, model cost times quantity. Line 17, indented twice: let, model Cost, equals, m Value, asterisk, quantity, semicolon. Line 18, indented twice: order Form, dot, elements, dot, model Cost, dot, value, equals, model Cost, semicolon. Line 19, indented once: Right brace. Line 20: Right brace, right parenthesis, semicolon. Line 5 of the above code calculates the cost of the customer order. Line 10 retrieves the value of the selected model. Line 14 retrieves the quantity ordered of that model. Line 17 calculates the cost of ordering that model in the indicated quantity.">
            <a:extLst>
              <a:ext uri="{FF2B5EF4-FFF2-40B4-BE49-F238E27FC236}">
                <a16:creationId xmlns:a16="http://schemas.microsoft.com/office/drawing/2014/main" id="{EDD569AF-E0B0-1C4C-87F3-FDC7435C3291}"/>
              </a:ext>
            </a:extLst>
          </p:cNvPr>
          <p:cNvPicPr>
            <a:picLocks noGrp="1" noChangeAspect="1"/>
          </p:cNvPicPr>
          <p:nvPr>
            <p:ph type="pic" sz="quarter" idx="10"/>
          </p:nvPr>
        </p:nvPicPr>
        <p:blipFill>
          <a:blip r:embed="rId2"/>
          <a:stretch>
            <a:fillRect/>
          </a:stretch>
        </p:blipFill>
        <p:spPr>
          <a:xfrm>
            <a:off x="731520" y="1619556"/>
            <a:ext cx="8022962" cy="4527243"/>
          </a:xfrm>
        </p:spPr>
      </p:pic>
      <p:sp>
        <p:nvSpPr>
          <p:cNvPr id="4" name="Text Placeholder 3">
            <a:extLst>
              <a:ext uri="{FF2B5EF4-FFF2-40B4-BE49-F238E27FC236}">
                <a16:creationId xmlns:a16="http://schemas.microsoft.com/office/drawing/2014/main" id="{036F89CE-7F7F-DA49-837D-AA08C2F73B24}"/>
              </a:ext>
            </a:extLst>
          </p:cNvPr>
          <p:cNvSpPr>
            <a:spLocks noGrp="1"/>
          </p:cNvSpPr>
          <p:nvPr>
            <p:ph type="body" sz="quarter" idx="11"/>
          </p:nvPr>
        </p:nvSpPr>
        <p:spPr>
          <a:xfrm>
            <a:off x="8940800" y="4070657"/>
            <a:ext cx="2514578" cy="1808163"/>
          </a:xfrm>
        </p:spPr>
        <p:txBody>
          <a:bodyPr/>
          <a:lstStyle/>
          <a:p>
            <a:r>
              <a:rPr lang="en-US" dirty="0"/>
              <a:t>Figure 6-8 Calculating the cost of models ordered</a:t>
            </a:r>
          </a:p>
        </p:txBody>
      </p:sp>
    </p:spTree>
    <p:extLst>
      <p:ext uri="{BB962C8B-B14F-4D97-AF65-F5344CB8AC3E}">
        <p14:creationId xmlns:p14="http://schemas.microsoft.com/office/powerpoint/2010/main" val="17529206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10E9A-7D78-2A4D-8F1F-BB5D54AE9743}"/>
              </a:ext>
            </a:extLst>
          </p:cNvPr>
          <p:cNvSpPr>
            <a:spLocks noGrp="1"/>
          </p:cNvSpPr>
          <p:nvPr>
            <p:ph type="title"/>
          </p:nvPr>
        </p:nvSpPr>
        <p:spPr/>
        <p:txBody>
          <a:bodyPr/>
          <a:lstStyle/>
          <a:p>
            <a:r>
              <a:rPr lang="en-US" dirty="0"/>
              <a:t>Working with Option Buttons (1 of 6)</a:t>
            </a:r>
          </a:p>
        </p:txBody>
      </p:sp>
      <p:sp>
        <p:nvSpPr>
          <p:cNvPr id="3" name="Text Placeholder 2">
            <a:extLst>
              <a:ext uri="{FF2B5EF4-FFF2-40B4-BE49-F238E27FC236}">
                <a16:creationId xmlns:a16="http://schemas.microsoft.com/office/drawing/2014/main" id="{1F880B71-299D-FF4E-B1C3-760C08FA274D}"/>
              </a:ext>
            </a:extLst>
          </p:cNvPr>
          <p:cNvSpPr>
            <a:spLocks noGrp="1"/>
          </p:cNvSpPr>
          <p:nvPr>
            <p:ph type="body" sz="quarter" idx="17"/>
          </p:nvPr>
        </p:nvSpPr>
        <p:spPr>
          <a:xfrm>
            <a:off x="743576" y="1638300"/>
            <a:ext cx="10711543" cy="1530202"/>
          </a:xfrm>
        </p:spPr>
        <p:txBody>
          <a:bodyPr/>
          <a:lstStyle/>
          <a:p>
            <a:r>
              <a:rPr lang="en-US" dirty="0"/>
              <a:t>Option (radio) buttons are grouped into a </a:t>
            </a:r>
            <a:r>
              <a:rPr lang="en-US" i="1" dirty="0" err="1">
                <a:latin typeface="Courier New" panose="02070309020205020404" pitchFamily="49" charset="0"/>
                <a:cs typeface="Courier New" panose="02070309020205020404" pitchFamily="49" charset="0"/>
              </a:rPr>
              <a:t>form</a:t>
            </a:r>
            <a:r>
              <a:rPr lang="en-US" dirty="0" err="1">
                <a:latin typeface="Courier New" panose="02070309020205020404" pitchFamily="49" charset="0"/>
                <a:cs typeface="Courier New" panose="02070309020205020404" pitchFamily="49" charset="0"/>
              </a:rPr>
              <a:t>.elements.</a:t>
            </a:r>
            <a:r>
              <a:rPr lang="en-US" i="1" dirty="0" err="1">
                <a:latin typeface="Courier New" panose="02070309020205020404" pitchFamily="49" charset="0"/>
                <a:cs typeface="Courier New" panose="02070309020205020404" pitchFamily="49" charset="0"/>
              </a:rPr>
              <a:t>options</a:t>
            </a:r>
            <a:r>
              <a:rPr lang="en-US" dirty="0"/>
              <a:t> HTML collection when they share the same </a:t>
            </a:r>
            <a:r>
              <a:rPr lang="en-US" dirty="0">
                <a:latin typeface="Courier New" panose="02070309020205020404" pitchFamily="49" charset="0"/>
                <a:cs typeface="Courier New" panose="02070309020205020404" pitchFamily="49" charset="0"/>
              </a:rPr>
              <a:t>name</a:t>
            </a:r>
            <a:r>
              <a:rPr lang="en-US" dirty="0"/>
              <a:t> attribute</a:t>
            </a:r>
          </a:p>
          <a:p>
            <a:r>
              <a:rPr lang="en-US" dirty="0"/>
              <a:t>Sample reference to the first option button for the </a:t>
            </a:r>
            <a:r>
              <a:rPr lang="en-US" dirty="0">
                <a:latin typeface="Courier New" panose="02070309020205020404" pitchFamily="49" charset="0"/>
                <a:cs typeface="Courier New" panose="02070309020205020404" pitchFamily="49" charset="0"/>
              </a:rPr>
              <a:t>plan</a:t>
            </a:r>
            <a:r>
              <a:rPr lang="en-US" dirty="0"/>
              <a:t> field:</a:t>
            </a:r>
            <a:br>
              <a:rPr lang="en-US" dirty="0"/>
            </a:br>
            <a:r>
              <a:rPr lang="en-US" dirty="0" err="1">
                <a:latin typeface="Courier New" panose="02070309020205020404" pitchFamily="49" charset="0"/>
                <a:cs typeface="Courier New" panose="02070309020205020404" pitchFamily="49" charset="0"/>
              </a:rPr>
              <a:t>document.forms.orderForm.elements.plan</a:t>
            </a:r>
            <a:r>
              <a:rPr lang="en-US" dirty="0">
                <a:latin typeface="Courier New" panose="02070309020205020404" pitchFamily="49" charset="0"/>
                <a:cs typeface="Courier New" panose="02070309020205020404" pitchFamily="49" charset="0"/>
              </a:rPr>
              <a:t>[0]</a:t>
            </a:r>
          </a:p>
        </p:txBody>
      </p:sp>
      <p:graphicFrame>
        <p:nvGraphicFramePr>
          <p:cNvPr id="4" name="Table 3">
            <a:extLst>
              <a:ext uri="{FF2B5EF4-FFF2-40B4-BE49-F238E27FC236}">
                <a16:creationId xmlns:a16="http://schemas.microsoft.com/office/drawing/2014/main" id="{F2EAE5CB-E248-6248-9D8B-C3231D8A0362}"/>
              </a:ext>
            </a:extLst>
          </p:cNvPr>
          <p:cNvGraphicFramePr>
            <a:graphicFrameLocks noGrp="1"/>
          </p:cNvGraphicFramePr>
          <p:nvPr>
            <p:extLst>
              <p:ext uri="{D42A27DB-BD31-4B8C-83A1-F6EECF244321}">
                <p14:modId xmlns:p14="http://schemas.microsoft.com/office/powerpoint/2010/main" val="2565894189"/>
              </p:ext>
            </p:extLst>
          </p:nvPr>
        </p:nvGraphicFramePr>
        <p:xfrm>
          <a:off x="743576" y="3420333"/>
          <a:ext cx="10610224" cy="2494280"/>
        </p:xfrm>
        <a:graphic>
          <a:graphicData uri="http://schemas.openxmlformats.org/drawingml/2006/table">
            <a:tbl>
              <a:tblPr firstRow="1" bandRow="1">
                <a:tableStyleId>{5C22544A-7EE6-4342-B048-85BDC9FD1C3A}</a:tableStyleId>
              </a:tblPr>
              <a:tblGrid>
                <a:gridCol w="3488182">
                  <a:extLst>
                    <a:ext uri="{9D8B030D-6E8A-4147-A177-3AD203B41FA5}">
                      <a16:colId xmlns:a16="http://schemas.microsoft.com/office/drawing/2014/main" val="156014737"/>
                    </a:ext>
                  </a:extLst>
                </a:gridCol>
                <a:gridCol w="7122042">
                  <a:extLst>
                    <a:ext uri="{9D8B030D-6E8A-4147-A177-3AD203B41FA5}">
                      <a16:colId xmlns:a16="http://schemas.microsoft.com/office/drawing/2014/main" val="2055675685"/>
                    </a:ext>
                  </a:extLst>
                </a:gridCol>
              </a:tblGrid>
              <a:tr h="370840">
                <a:tc>
                  <a:txBody>
                    <a:bodyPr/>
                    <a:lstStyle/>
                    <a:p>
                      <a:r>
                        <a:rPr lang="en-US" dirty="0"/>
                        <a:t>Property</a:t>
                      </a:r>
                    </a:p>
                  </a:txBody>
                  <a:tcPr/>
                </a:tc>
                <a:tc>
                  <a:txBody>
                    <a:bodyPr/>
                    <a:lstStyle/>
                    <a:p>
                      <a:r>
                        <a:rPr lang="en-US" dirty="0"/>
                        <a:t>Description</a:t>
                      </a:r>
                    </a:p>
                  </a:txBody>
                  <a:tcPr/>
                </a:tc>
                <a:extLst>
                  <a:ext uri="{0D108BD9-81ED-4DB2-BD59-A6C34878D82A}">
                    <a16:rowId xmlns:a16="http://schemas.microsoft.com/office/drawing/2014/main" val="3044077207"/>
                  </a:ext>
                </a:extLst>
              </a:tr>
              <a:tr h="370840">
                <a:tc>
                  <a:txBody>
                    <a:bodyPr/>
                    <a:lstStyle/>
                    <a:p>
                      <a:r>
                        <a:rPr lang="en-US" i="1" dirty="0" err="1">
                          <a:latin typeface="Courier New" panose="02070309020205020404" pitchFamily="49" charset="0"/>
                          <a:cs typeface="Courier New" panose="02070309020205020404" pitchFamily="49" charset="0"/>
                        </a:rPr>
                        <a:t>option</a:t>
                      </a:r>
                      <a:r>
                        <a:rPr lang="en-US" dirty="0" err="1">
                          <a:latin typeface="Courier New" panose="02070309020205020404" pitchFamily="49" charset="0"/>
                          <a:cs typeface="Courier New" panose="02070309020205020404" pitchFamily="49" charset="0"/>
                        </a:rPr>
                        <a:t>.checked</a:t>
                      </a:r>
                      <a:endParaRPr lang="en-US" dirty="0">
                        <a:latin typeface="Courier New" panose="02070309020205020404" pitchFamily="49" charset="0"/>
                        <a:cs typeface="Courier New" panose="02070309020205020404" pitchFamily="49" charset="0"/>
                      </a:endParaRPr>
                    </a:p>
                  </a:txBody>
                  <a:tcPr/>
                </a:tc>
                <a:tc>
                  <a:txBody>
                    <a:bodyPr/>
                    <a:lstStyle/>
                    <a:p>
                      <a:r>
                        <a:rPr lang="en-US" dirty="0"/>
                        <a:t>Boolean value indicating whether the option button, </a:t>
                      </a:r>
                      <a:r>
                        <a:rPr lang="en-US" i="1" dirty="0">
                          <a:latin typeface="Courier New" panose="02070309020205020404" pitchFamily="49" charset="0"/>
                          <a:cs typeface="Courier New" panose="02070309020205020404" pitchFamily="49" charset="0"/>
                        </a:rPr>
                        <a:t>option</a:t>
                      </a:r>
                      <a:r>
                        <a:rPr lang="en-US" dirty="0"/>
                        <a:t>, is currently checked by the user</a:t>
                      </a:r>
                    </a:p>
                  </a:txBody>
                  <a:tcPr/>
                </a:tc>
                <a:extLst>
                  <a:ext uri="{0D108BD9-81ED-4DB2-BD59-A6C34878D82A}">
                    <a16:rowId xmlns:a16="http://schemas.microsoft.com/office/drawing/2014/main" val="3148717617"/>
                  </a:ext>
                </a:extLst>
              </a:tr>
              <a:tr h="370840">
                <a:tc>
                  <a:txBody>
                    <a:bodyPr/>
                    <a:lstStyle/>
                    <a:p>
                      <a:r>
                        <a:rPr lang="en-US" i="1" dirty="0" err="1">
                          <a:latin typeface="Courier New" panose="02070309020205020404" pitchFamily="49" charset="0"/>
                          <a:cs typeface="Courier New" panose="02070309020205020404" pitchFamily="49" charset="0"/>
                        </a:rPr>
                        <a:t>option</a:t>
                      </a:r>
                      <a:r>
                        <a:rPr lang="en-US" dirty="0" err="1">
                          <a:latin typeface="Courier New" panose="02070309020205020404" pitchFamily="49" charset="0"/>
                          <a:cs typeface="Courier New" panose="02070309020205020404" pitchFamily="49" charset="0"/>
                        </a:rPr>
                        <a:t>.defaultChecked</a:t>
                      </a:r>
                      <a:endParaRPr lang="en-US" dirty="0">
                        <a:latin typeface="Courier New" panose="02070309020205020404" pitchFamily="49" charset="0"/>
                        <a:cs typeface="Courier New" panose="02070309020205020404" pitchFamily="49" charset="0"/>
                      </a:endParaRPr>
                    </a:p>
                  </a:txBody>
                  <a:tcPr/>
                </a:tc>
                <a:tc>
                  <a:txBody>
                    <a:bodyPr/>
                    <a:lstStyle/>
                    <a:p>
                      <a:r>
                        <a:rPr lang="en-US" dirty="0"/>
                        <a:t>Boolean value indicating whether </a:t>
                      </a:r>
                      <a:r>
                        <a:rPr lang="en-US" i="1" dirty="0">
                          <a:latin typeface="Courier New" panose="02070309020205020404" pitchFamily="49" charset="0"/>
                          <a:cs typeface="Courier New" panose="02070309020205020404" pitchFamily="49" charset="0"/>
                        </a:rPr>
                        <a:t>option</a:t>
                      </a:r>
                      <a:r>
                        <a:rPr lang="en-US" dirty="0"/>
                        <a:t> is checked by default</a:t>
                      </a:r>
                    </a:p>
                  </a:txBody>
                  <a:tcPr/>
                </a:tc>
                <a:extLst>
                  <a:ext uri="{0D108BD9-81ED-4DB2-BD59-A6C34878D82A}">
                    <a16:rowId xmlns:a16="http://schemas.microsoft.com/office/drawing/2014/main" val="114908612"/>
                  </a:ext>
                </a:extLst>
              </a:tr>
              <a:tr h="370840">
                <a:tc>
                  <a:txBody>
                    <a:bodyPr/>
                    <a:lstStyle/>
                    <a:p>
                      <a:r>
                        <a:rPr lang="en-US" i="1" dirty="0" err="1">
                          <a:latin typeface="Courier New" panose="02070309020205020404" pitchFamily="49" charset="0"/>
                          <a:cs typeface="Courier New" panose="02070309020205020404" pitchFamily="49" charset="0"/>
                        </a:rPr>
                        <a:t>option</a:t>
                      </a:r>
                      <a:r>
                        <a:rPr lang="en-US" dirty="0" err="1">
                          <a:latin typeface="Courier New" panose="02070309020205020404" pitchFamily="49" charset="0"/>
                          <a:cs typeface="Courier New" panose="02070309020205020404" pitchFamily="49" charset="0"/>
                        </a:rPr>
                        <a:t>.disabled</a:t>
                      </a:r>
                      <a:endParaRPr lang="en-US" dirty="0">
                        <a:latin typeface="Courier New" panose="02070309020205020404" pitchFamily="49" charset="0"/>
                        <a:cs typeface="Courier New" panose="02070309020205020404" pitchFamily="49" charset="0"/>
                      </a:endParaRPr>
                    </a:p>
                  </a:txBody>
                  <a:tcPr/>
                </a:tc>
                <a:tc>
                  <a:txBody>
                    <a:bodyPr/>
                    <a:lstStyle/>
                    <a:p>
                      <a:r>
                        <a:rPr lang="en-US" dirty="0"/>
                        <a:t>Boolean value indicating whether </a:t>
                      </a:r>
                      <a:r>
                        <a:rPr lang="en-US" i="1" dirty="0">
                          <a:latin typeface="Courier New" panose="02070309020205020404" pitchFamily="49" charset="0"/>
                          <a:cs typeface="Courier New" panose="02070309020205020404" pitchFamily="49" charset="0"/>
                        </a:rPr>
                        <a:t>option</a:t>
                      </a:r>
                      <a:r>
                        <a:rPr lang="en-US" dirty="0"/>
                        <a:t> is disabled or not</a:t>
                      </a:r>
                    </a:p>
                  </a:txBody>
                  <a:tcPr/>
                </a:tc>
                <a:extLst>
                  <a:ext uri="{0D108BD9-81ED-4DB2-BD59-A6C34878D82A}">
                    <a16:rowId xmlns:a16="http://schemas.microsoft.com/office/drawing/2014/main" val="1978602942"/>
                  </a:ext>
                </a:extLst>
              </a:tr>
              <a:tr h="370840">
                <a:tc>
                  <a:txBody>
                    <a:bodyPr/>
                    <a:lstStyle/>
                    <a:p>
                      <a:r>
                        <a:rPr lang="en-US" i="1" dirty="0" err="1">
                          <a:latin typeface="Courier New" panose="02070309020205020404" pitchFamily="49" charset="0"/>
                          <a:cs typeface="Courier New" panose="02070309020205020404" pitchFamily="49" charset="0"/>
                        </a:rPr>
                        <a:t>option</a:t>
                      </a:r>
                      <a:r>
                        <a:rPr lang="en-US" dirty="0" err="1">
                          <a:latin typeface="Courier New" panose="02070309020205020404" pitchFamily="49" charset="0"/>
                          <a:cs typeface="Courier New" panose="02070309020205020404" pitchFamily="49" charset="0"/>
                        </a:rPr>
                        <a:t>.name</a:t>
                      </a:r>
                      <a:endParaRPr lang="en-US" dirty="0">
                        <a:latin typeface="Courier New" panose="02070309020205020404" pitchFamily="49" charset="0"/>
                        <a:cs typeface="Courier New" panose="02070309020205020404" pitchFamily="49" charset="0"/>
                      </a:endParaRPr>
                    </a:p>
                  </a:txBody>
                  <a:tcPr/>
                </a:tc>
                <a:tc>
                  <a:txBody>
                    <a:bodyPr/>
                    <a:lstStyle/>
                    <a:p>
                      <a:r>
                        <a:rPr lang="en-US" dirty="0"/>
                        <a:t>The field name associated with </a:t>
                      </a:r>
                      <a:r>
                        <a:rPr lang="en-US" i="1" dirty="0">
                          <a:latin typeface="Courier New" panose="02070309020205020404" pitchFamily="49" charset="0"/>
                          <a:cs typeface="Courier New" panose="02070309020205020404" pitchFamily="49" charset="0"/>
                        </a:rPr>
                        <a:t>option</a:t>
                      </a:r>
                    </a:p>
                  </a:txBody>
                  <a:tcPr/>
                </a:tc>
                <a:extLst>
                  <a:ext uri="{0D108BD9-81ED-4DB2-BD59-A6C34878D82A}">
                    <a16:rowId xmlns:a16="http://schemas.microsoft.com/office/drawing/2014/main" val="45429654"/>
                  </a:ext>
                </a:extLst>
              </a:tr>
              <a:tr h="370840">
                <a:tc>
                  <a:txBody>
                    <a:bodyPr/>
                    <a:lstStyle/>
                    <a:p>
                      <a:r>
                        <a:rPr lang="en-US" i="1" dirty="0" err="1">
                          <a:latin typeface="Courier New" panose="02070309020205020404" pitchFamily="49" charset="0"/>
                          <a:cs typeface="Courier New" panose="02070309020205020404" pitchFamily="49" charset="0"/>
                        </a:rPr>
                        <a:t>option</a:t>
                      </a:r>
                      <a:r>
                        <a:rPr lang="en-US" dirty="0" err="1">
                          <a:latin typeface="Courier New" panose="02070309020205020404" pitchFamily="49" charset="0"/>
                          <a:cs typeface="Courier New" panose="02070309020205020404" pitchFamily="49" charset="0"/>
                        </a:rPr>
                        <a:t>.value</a:t>
                      </a:r>
                      <a:endParaRPr lang="en-US" dirty="0">
                        <a:latin typeface="Courier New" panose="02070309020205020404" pitchFamily="49" charset="0"/>
                        <a:cs typeface="Courier New" panose="02070309020205020404" pitchFamily="49" charset="0"/>
                      </a:endParaRPr>
                    </a:p>
                  </a:txBody>
                  <a:tcPr/>
                </a:tc>
                <a:tc>
                  <a:txBody>
                    <a:bodyPr/>
                    <a:lstStyle/>
                    <a:p>
                      <a:r>
                        <a:rPr lang="en-US" dirty="0"/>
                        <a:t>The field value association with </a:t>
                      </a:r>
                      <a:r>
                        <a:rPr lang="en-US" i="1" dirty="0">
                          <a:latin typeface="Courier New" panose="02070309020205020404" pitchFamily="49" charset="0"/>
                          <a:cs typeface="Courier New" panose="02070309020205020404" pitchFamily="49" charset="0"/>
                        </a:rPr>
                        <a:t>option</a:t>
                      </a:r>
                    </a:p>
                  </a:txBody>
                  <a:tcPr/>
                </a:tc>
                <a:extLst>
                  <a:ext uri="{0D108BD9-81ED-4DB2-BD59-A6C34878D82A}">
                    <a16:rowId xmlns:a16="http://schemas.microsoft.com/office/drawing/2014/main" val="2951475845"/>
                  </a:ext>
                </a:extLst>
              </a:tr>
            </a:tbl>
          </a:graphicData>
        </a:graphic>
      </p:graphicFrame>
    </p:spTree>
    <p:extLst>
      <p:ext uri="{BB962C8B-B14F-4D97-AF65-F5344CB8AC3E}">
        <p14:creationId xmlns:p14="http://schemas.microsoft.com/office/powerpoint/2010/main" val="23450232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5667CD-4946-7246-B6C8-E9C0E45AC111}"/>
              </a:ext>
            </a:extLst>
          </p:cNvPr>
          <p:cNvSpPr>
            <a:spLocks noGrp="1"/>
          </p:cNvSpPr>
          <p:nvPr>
            <p:ph type="title"/>
          </p:nvPr>
        </p:nvSpPr>
        <p:spPr/>
        <p:txBody>
          <a:bodyPr/>
          <a:lstStyle/>
          <a:p>
            <a:r>
              <a:rPr lang="en-US" dirty="0"/>
              <a:t>Working with Option Buttons (2 of 6)</a:t>
            </a:r>
          </a:p>
        </p:txBody>
      </p:sp>
      <p:sp>
        <p:nvSpPr>
          <p:cNvPr id="3" name="Text Placeholder 2">
            <a:extLst>
              <a:ext uri="{FF2B5EF4-FFF2-40B4-BE49-F238E27FC236}">
                <a16:creationId xmlns:a16="http://schemas.microsoft.com/office/drawing/2014/main" id="{31696FD3-131F-6848-A21D-1B96F712EA21}"/>
              </a:ext>
            </a:extLst>
          </p:cNvPr>
          <p:cNvSpPr>
            <a:spLocks noGrp="1"/>
          </p:cNvSpPr>
          <p:nvPr>
            <p:ph type="body" sz="quarter" idx="17"/>
          </p:nvPr>
        </p:nvSpPr>
        <p:spPr/>
        <p:txBody>
          <a:bodyPr/>
          <a:lstStyle/>
          <a:p>
            <a:r>
              <a:rPr lang="en-US" dirty="0"/>
              <a:t>Locating the checked option</a:t>
            </a:r>
          </a:p>
          <a:p>
            <a:pPr lvl="1"/>
            <a:r>
              <a:rPr lang="en-US" dirty="0"/>
              <a:t>Sample </a:t>
            </a:r>
            <a:r>
              <a:rPr lang="en-US" dirty="0">
                <a:latin typeface="Courier New" panose="02070309020205020404" pitchFamily="49" charset="0"/>
                <a:cs typeface="Courier New" panose="02070309020205020404" pitchFamily="49" charset="0"/>
              </a:rPr>
              <a:t>for</a:t>
            </a:r>
            <a:r>
              <a:rPr lang="en-US" dirty="0"/>
              <a:t> loop that stores the value of the selected option in the </a:t>
            </a:r>
            <a:r>
              <a:rPr lang="en-US" dirty="0" err="1">
                <a:latin typeface="Courier New" panose="02070309020205020404" pitchFamily="49" charset="0"/>
                <a:cs typeface="Courier New" panose="02070309020205020404" pitchFamily="49" charset="0"/>
              </a:rPr>
              <a:t>planValue</a:t>
            </a:r>
            <a:r>
              <a:rPr lang="en-US" dirty="0"/>
              <a:t> variable:</a:t>
            </a:r>
            <a:br>
              <a:rPr lang="en-US" dirty="0"/>
            </a:br>
            <a:r>
              <a:rPr lang="en-US" dirty="0">
                <a:latin typeface="Courier New" panose="02070309020205020404" pitchFamily="49" charset="0"/>
                <a:cs typeface="Courier New" panose="02070309020205020404" pitchFamily="49" charset="0"/>
              </a:rPr>
              <a:t>let </a:t>
            </a:r>
            <a:r>
              <a:rPr lang="en-US" dirty="0" err="1">
                <a:latin typeface="Courier New" panose="02070309020205020404" pitchFamily="49" charset="0"/>
                <a:cs typeface="Courier New" panose="02070309020205020404" pitchFamily="49" charset="0"/>
              </a:rPr>
              <a:t>orderForm</a:t>
            </a:r>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document.forms.orderForm</a:t>
            </a:r>
            <a:r>
              <a:rPr lang="en-US" dirty="0">
                <a:latin typeface="Courier New" panose="02070309020205020404" pitchFamily="49" charset="0"/>
                <a:cs typeface="Courier New" panose="02070309020205020404" pitchFamily="49" charset="0"/>
              </a:rPr>
              <a:t>;</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let plan = </a:t>
            </a:r>
            <a:r>
              <a:rPr lang="en-US" dirty="0" err="1">
                <a:latin typeface="Courier New" panose="02070309020205020404" pitchFamily="49" charset="0"/>
                <a:cs typeface="Courier New" panose="02070309020205020404" pitchFamily="49" charset="0"/>
              </a:rPr>
              <a:t>orderForm.elements.plan</a:t>
            </a:r>
            <a:r>
              <a:rPr lang="en-US" dirty="0">
                <a:latin typeface="Courier New" panose="02070309020205020404" pitchFamily="49" charset="0"/>
                <a:cs typeface="Courier New" panose="02070309020205020404" pitchFamily="49" charset="0"/>
              </a:rPr>
              <a:t>;</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for (let </a:t>
            </a:r>
            <a:r>
              <a:rPr lang="en-US" dirty="0" err="1">
                <a:latin typeface="Courier New" panose="02070309020205020404" pitchFamily="49" charset="0"/>
                <a:cs typeface="Courier New" panose="02070309020205020404" pitchFamily="49" charset="0"/>
              </a:rPr>
              <a:t>i</a:t>
            </a:r>
            <a:r>
              <a:rPr lang="en-US" dirty="0">
                <a:latin typeface="Courier New" panose="02070309020205020404" pitchFamily="49" charset="0"/>
                <a:cs typeface="Courier New" panose="02070309020205020404" pitchFamily="49" charset="0"/>
              </a:rPr>
              <a:t> = 0; </a:t>
            </a:r>
            <a:r>
              <a:rPr lang="en-US" dirty="0" err="1">
                <a:latin typeface="Courier New" panose="02070309020205020404" pitchFamily="49" charset="0"/>
                <a:cs typeface="Courier New" panose="02070309020205020404" pitchFamily="49" charset="0"/>
              </a:rPr>
              <a:t>i</a:t>
            </a:r>
            <a:r>
              <a:rPr lang="en-US" dirty="0">
                <a:latin typeface="Courier New" panose="02070309020205020404" pitchFamily="49" charset="0"/>
                <a:cs typeface="Courier New" panose="02070309020205020404" pitchFamily="49" charset="0"/>
              </a:rPr>
              <a:t> &lt; </a:t>
            </a:r>
            <a:r>
              <a:rPr lang="en-US" dirty="0" err="1">
                <a:latin typeface="Courier New" panose="02070309020205020404" pitchFamily="49" charset="0"/>
                <a:cs typeface="Courier New" panose="02070309020205020404" pitchFamily="49" charset="0"/>
              </a:rPr>
              <a:t>plan.length</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i</a:t>
            </a:r>
            <a:r>
              <a:rPr lang="en-US" dirty="0">
                <a:latin typeface="Courier New" panose="02070309020205020404" pitchFamily="49" charset="0"/>
                <a:cs typeface="Courier New" panose="02070309020205020404" pitchFamily="49" charset="0"/>
              </a:rPr>
              <a:t>++)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if (plan[</a:t>
            </a:r>
            <a:r>
              <a:rPr lang="en-US" dirty="0" err="1">
                <a:latin typeface="Courier New" panose="02070309020205020404" pitchFamily="49" charset="0"/>
                <a:cs typeface="Courier New" panose="02070309020205020404" pitchFamily="49" charset="0"/>
              </a:rPr>
              <a:t>i</a:t>
            </a:r>
            <a:r>
              <a:rPr lang="en-US" dirty="0">
                <a:latin typeface="Courier New" panose="02070309020205020404" pitchFamily="49" charset="0"/>
                <a:cs typeface="Courier New" panose="02070309020205020404" pitchFamily="49" charset="0"/>
              </a:rPr>
              <a:t>].checked)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planValue</a:t>
            </a:r>
            <a:r>
              <a:rPr lang="en-US" dirty="0">
                <a:latin typeface="Courier New" panose="02070309020205020404" pitchFamily="49" charset="0"/>
                <a:cs typeface="Courier New" panose="02070309020205020404" pitchFamily="49" charset="0"/>
              </a:rPr>
              <a:t> = plan[</a:t>
            </a:r>
            <a:r>
              <a:rPr lang="en-US" dirty="0" err="1">
                <a:latin typeface="Courier New" panose="02070309020205020404" pitchFamily="49" charset="0"/>
                <a:cs typeface="Courier New" panose="02070309020205020404" pitchFamily="49" charset="0"/>
              </a:rPr>
              <a:t>i</a:t>
            </a:r>
            <a:r>
              <a:rPr lang="en-US" dirty="0">
                <a:latin typeface="Courier New" panose="02070309020205020404" pitchFamily="49" charset="0"/>
                <a:cs typeface="Courier New" panose="02070309020205020404" pitchFamily="49" charset="0"/>
              </a:rPr>
              <a:t>].value;</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break;</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p>
          <a:p>
            <a:pPr lvl="1"/>
            <a:r>
              <a:rPr lang="en-US" dirty="0"/>
              <a:t>Sample code using the </a:t>
            </a:r>
            <a:r>
              <a:rPr lang="en-US" dirty="0" err="1">
                <a:latin typeface="Courier New" panose="02070309020205020404" pitchFamily="49" charset="0"/>
                <a:cs typeface="Courier New" panose="02070309020205020404" pitchFamily="49" charset="0"/>
              </a:rPr>
              <a:t>querySelector</a:t>
            </a:r>
            <a:r>
              <a:rPr lang="en-US" dirty="0">
                <a:latin typeface="Courier New" panose="02070309020205020404" pitchFamily="49" charset="0"/>
                <a:cs typeface="Courier New" panose="02070309020205020404" pitchFamily="49" charset="0"/>
              </a:rPr>
              <a:t>()</a:t>
            </a:r>
            <a:r>
              <a:rPr lang="en-US" dirty="0"/>
              <a:t> method to retrieve the checked option's value:</a:t>
            </a:r>
            <a:br>
              <a:rPr lang="en-US" dirty="0"/>
            </a:br>
            <a:r>
              <a:rPr lang="en-US" dirty="0">
                <a:latin typeface="Courier New" panose="02070309020205020404" pitchFamily="49" charset="0"/>
                <a:cs typeface="Courier New" panose="02070309020205020404" pitchFamily="49" charset="0"/>
              </a:rPr>
              <a:t>let </a:t>
            </a:r>
            <a:r>
              <a:rPr lang="en-US" dirty="0" err="1">
                <a:latin typeface="Courier New" panose="02070309020205020404" pitchFamily="49" charset="0"/>
                <a:cs typeface="Courier New" panose="02070309020205020404" pitchFamily="49" charset="0"/>
              </a:rPr>
              <a:t>planValue</a:t>
            </a:r>
            <a:r>
              <a:rPr lang="en-US" dirty="0">
                <a:latin typeface="Courier New" panose="02070309020205020404" pitchFamily="49" charset="0"/>
                <a:cs typeface="Courier New" panose="02070309020205020404" pitchFamily="49" charset="0"/>
              </a:rPr>
              <a:t> =</a:t>
            </a:r>
            <a:br>
              <a:rPr lang="en-US" dirty="0">
                <a:latin typeface="Courier New" panose="02070309020205020404" pitchFamily="49" charset="0"/>
                <a:cs typeface="Courier New" panose="02070309020205020404" pitchFamily="49" charset="0"/>
              </a:rPr>
            </a:br>
            <a:r>
              <a:rPr lang="en-US" dirty="0" err="1">
                <a:latin typeface="Courier New" panose="02070309020205020404" pitchFamily="49" charset="0"/>
                <a:cs typeface="Courier New" panose="02070309020205020404" pitchFamily="49" charset="0"/>
              </a:rPr>
              <a:t>document.querySelector</a:t>
            </a:r>
            <a:r>
              <a:rPr lang="en-US" dirty="0">
                <a:latin typeface="Courier New" panose="02070309020205020404" pitchFamily="49" charset="0"/>
                <a:cs typeface="Courier New" panose="02070309020205020404" pitchFamily="49" charset="0"/>
              </a:rPr>
              <a:t>('input[name="plan"]:checked').value;</a:t>
            </a:r>
          </a:p>
        </p:txBody>
      </p:sp>
    </p:spTree>
    <p:extLst>
      <p:ext uri="{BB962C8B-B14F-4D97-AF65-F5344CB8AC3E}">
        <p14:creationId xmlns:p14="http://schemas.microsoft.com/office/powerpoint/2010/main" val="5439052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3837D8-6DC5-914F-9B8F-0A39D379F02D}"/>
              </a:ext>
            </a:extLst>
          </p:cNvPr>
          <p:cNvSpPr>
            <a:spLocks noGrp="1"/>
          </p:cNvSpPr>
          <p:nvPr>
            <p:ph type="title"/>
          </p:nvPr>
        </p:nvSpPr>
        <p:spPr/>
        <p:txBody>
          <a:bodyPr/>
          <a:lstStyle/>
          <a:p>
            <a:r>
              <a:rPr lang="en-US" dirty="0"/>
              <a:t>Working with Option Buttons (3 of 6)</a:t>
            </a:r>
          </a:p>
        </p:txBody>
      </p:sp>
      <p:pic>
        <p:nvPicPr>
          <p:cNvPr id="7" name="Picture Placeholder 6" descr="A code block that calculates the cost of models ordered. Program code. In the code, the words in the variable names are merged, and the code contains the following keywords: let. Line 1, indented once: Forward slash, forward slash, Model cost, equals model cost times quantity. Line 2, indented once: let, model Cost, equals, m Value, asterisk, quantity, semicolon. Line 3, indented twice: order Form, dot, elements, dot, model Cost, dot, value, equals model Cost, semicolon. Line 4: Blank. Line 5, indented twice: Forward slash, forward slash, Retrieve the cost of the protection plan. Line 6, indented once: let, plan Value, equals, document, dot, query Selector, left parenthesis, left parenthesis, left single quote, input, left bracket, name, equals, left double quotation mark, plan, right double quotation mark, right bracket, colon, checked, right single quote, right parenthesis, dot, value, semicolon. Line 7: Blank. Line 8, indented once: Forward slash, forward slash, Charge the plan to each item ordered. Line 9, indented once: let, plan Cost, equals, plan Value, asterisk, quantity, semicolon. Line 10, indented once: order Form, dot, elements, dot, plan Cost, dot, value, equals, plan Cost, semicolon. Line 11: Right brace. Line 6 of the above code retrieves the value of the plan selected by the customer.  Line 9 calculates the cost of applying the plan to every item ordered.">
            <a:extLst>
              <a:ext uri="{FF2B5EF4-FFF2-40B4-BE49-F238E27FC236}">
                <a16:creationId xmlns:a16="http://schemas.microsoft.com/office/drawing/2014/main" id="{0EECC802-2CDF-314B-B119-28428CA88285}"/>
              </a:ext>
            </a:extLst>
          </p:cNvPr>
          <p:cNvPicPr>
            <a:picLocks noGrp="1" noChangeAspect="1"/>
          </p:cNvPicPr>
          <p:nvPr>
            <p:ph type="pic" sz="quarter" idx="10"/>
          </p:nvPr>
        </p:nvPicPr>
        <p:blipFill>
          <a:blip r:embed="rId2"/>
          <a:stretch>
            <a:fillRect/>
          </a:stretch>
        </p:blipFill>
        <p:spPr>
          <a:xfrm>
            <a:off x="731519" y="1619556"/>
            <a:ext cx="10650673" cy="2698443"/>
          </a:xfrm>
        </p:spPr>
      </p:pic>
      <p:sp>
        <p:nvSpPr>
          <p:cNvPr id="4" name="Text Placeholder 3">
            <a:extLst>
              <a:ext uri="{FF2B5EF4-FFF2-40B4-BE49-F238E27FC236}">
                <a16:creationId xmlns:a16="http://schemas.microsoft.com/office/drawing/2014/main" id="{036F89CE-7F7F-DA49-837D-AA08C2F73B24}"/>
              </a:ext>
            </a:extLst>
          </p:cNvPr>
          <p:cNvSpPr>
            <a:spLocks noGrp="1"/>
          </p:cNvSpPr>
          <p:nvPr>
            <p:ph type="body" sz="quarter" idx="11"/>
          </p:nvPr>
        </p:nvSpPr>
        <p:spPr>
          <a:xfrm>
            <a:off x="7478972" y="5206715"/>
            <a:ext cx="3976406" cy="672105"/>
          </a:xfrm>
        </p:spPr>
        <p:txBody>
          <a:bodyPr/>
          <a:lstStyle/>
          <a:p>
            <a:r>
              <a:rPr lang="en-US" dirty="0"/>
              <a:t>Figure 6-11 Calculating the cost of the protection plan</a:t>
            </a:r>
          </a:p>
        </p:txBody>
      </p:sp>
    </p:spTree>
    <p:extLst>
      <p:ext uri="{BB962C8B-B14F-4D97-AF65-F5344CB8AC3E}">
        <p14:creationId xmlns:p14="http://schemas.microsoft.com/office/powerpoint/2010/main" val="32469975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3837D8-6DC5-914F-9B8F-0A39D379F02D}"/>
              </a:ext>
            </a:extLst>
          </p:cNvPr>
          <p:cNvSpPr>
            <a:spLocks noGrp="1"/>
          </p:cNvSpPr>
          <p:nvPr>
            <p:ph type="title"/>
          </p:nvPr>
        </p:nvSpPr>
        <p:spPr/>
        <p:txBody>
          <a:bodyPr/>
          <a:lstStyle/>
          <a:p>
            <a:r>
              <a:rPr lang="en-US" dirty="0"/>
              <a:t>Working with Option Buttons (4 of 6)</a:t>
            </a:r>
          </a:p>
        </p:txBody>
      </p:sp>
      <p:pic>
        <p:nvPicPr>
          <p:cNvPr id="7" name="Picture Placeholder 6" descr="A code block that calculates the subtotal, sales tax, and total order cost. Program code. In the code, the words in the variable names are merged, and the code contains the following keywords: let. Line 1, indented twice: Forward slash, forward slash, Charge the plan to each item ordered. Line 2, indented twice: let, plan Cost, equals, plan Value, asterisk, quantity, semicolon. Line 3, indented twice: order Form, dot, elements, dot, plan Cost, dot, value, equals, plan Cost, semicolon. Line 4: Blank. Line 5, indented twice: Forward slash, forward slash, Calculate the order subtotal. Line 6, indented twice: let, subtotal, equals, model Cost, plus, plan Cost, semicolon. Line 7, indented twice: order Form, dot, elements, dot, subtotal, dot, value, equals, subtotal, semicolon. Line 8: Blank. Line 9, indented twice: Forward slash, forward slash, Calculate the 5 percent sales tax. Line 10, indented twice: let, sales Tax, equals subtotal, asterisk, 0.05, semicolon. Line 11, indented twice: order Form, dot, elements, dot, sales Tax, dot, value, equals, sales Tax, semicolon. Line 12: Blank. Line 13, indented twice: Forward slash, forward slash, Calculate the total cost of the order. Line 14, indented twice: let, total Cost, equals, subtotal, plus, sales Tax, semicolon. Line 15, indented twice: order Form, dot, elements, dot, total Cost, dot, value, equals, total Cost, semicolon. Line 16, indented once: Right brace. Line 17: Blank. Line 18: Right brace, right parenthesis, semicolon. Line 6 of the above code calculates the sum of the cost of the model and the cost of the  protection plan. Line 10 calculates the sales tax applied to the subtotal. Line 14 calculates the total cost of the order.">
            <a:extLst>
              <a:ext uri="{FF2B5EF4-FFF2-40B4-BE49-F238E27FC236}">
                <a16:creationId xmlns:a16="http://schemas.microsoft.com/office/drawing/2014/main" id="{817FA0BF-99BE-A844-938F-41DF058F5A06}"/>
              </a:ext>
            </a:extLst>
          </p:cNvPr>
          <p:cNvPicPr>
            <a:picLocks noGrp="1" noChangeAspect="1"/>
          </p:cNvPicPr>
          <p:nvPr>
            <p:ph type="pic" sz="quarter" idx="10"/>
          </p:nvPr>
        </p:nvPicPr>
        <p:blipFill>
          <a:blip r:embed="rId2"/>
          <a:stretch>
            <a:fillRect/>
          </a:stretch>
        </p:blipFill>
        <p:spPr>
          <a:xfrm>
            <a:off x="731519" y="1619557"/>
            <a:ext cx="7829321" cy="4137776"/>
          </a:xfrm>
        </p:spPr>
      </p:pic>
      <p:sp>
        <p:nvSpPr>
          <p:cNvPr id="4" name="Text Placeholder 3">
            <a:extLst>
              <a:ext uri="{FF2B5EF4-FFF2-40B4-BE49-F238E27FC236}">
                <a16:creationId xmlns:a16="http://schemas.microsoft.com/office/drawing/2014/main" id="{036F89CE-7F7F-DA49-837D-AA08C2F73B24}"/>
              </a:ext>
            </a:extLst>
          </p:cNvPr>
          <p:cNvSpPr>
            <a:spLocks noGrp="1"/>
          </p:cNvSpPr>
          <p:nvPr>
            <p:ph type="body" sz="quarter" idx="11"/>
          </p:nvPr>
        </p:nvSpPr>
        <p:spPr>
          <a:xfrm>
            <a:off x="8771466" y="4070657"/>
            <a:ext cx="2683911" cy="1808163"/>
          </a:xfrm>
        </p:spPr>
        <p:txBody>
          <a:bodyPr/>
          <a:lstStyle/>
          <a:p>
            <a:r>
              <a:rPr lang="en-US" dirty="0"/>
              <a:t>Figure 6-12 Calculating the subtotal, sales tax, and total order cost</a:t>
            </a:r>
          </a:p>
        </p:txBody>
      </p:sp>
    </p:spTree>
    <p:extLst>
      <p:ext uri="{BB962C8B-B14F-4D97-AF65-F5344CB8AC3E}">
        <p14:creationId xmlns:p14="http://schemas.microsoft.com/office/powerpoint/2010/main" val="2447901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718D1D-AF53-8C49-B247-7ACB1D5E74CA}"/>
              </a:ext>
            </a:extLst>
          </p:cNvPr>
          <p:cNvSpPr>
            <a:spLocks noGrp="1"/>
          </p:cNvSpPr>
          <p:nvPr>
            <p:ph type="title"/>
          </p:nvPr>
        </p:nvSpPr>
        <p:spPr/>
        <p:txBody>
          <a:bodyPr/>
          <a:lstStyle/>
          <a:p>
            <a:r>
              <a:rPr lang="en-US" dirty="0"/>
              <a:t>Working with Option Buttons (5 of 6)</a:t>
            </a:r>
          </a:p>
        </p:txBody>
      </p:sp>
      <p:pic>
        <p:nvPicPr>
          <p:cNvPr id="6" name="Picture Placeholder 5" descr="Some calculated values are listed in the Product Order form based on an initial order. The model selected is the 6-Quart one which is priced at 129.95 dollars. In the quantity field, 1 is selected. The price of the selection is listed as 129.95. Under the protection plan, no protection plan is selected. The cost of the protection plan is listed as 0. The sum of the model and protection plan costs is listed under the subtotal field as 129.95. Tax at 5 percent is listed as 6.4975. The total cost of the order is listed as  136.4475. ">
            <a:extLst>
              <a:ext uri="{FF2B5EF4-FFF2-40B4-BE49-F238E27FC236}">
                <a16:creationId xmlns:a16="http://schemas.microsoft.com/office/drawing/2014/main" id="{130AAAED-B93F-4542-BC1F-2F54EC662657}"/>
              </a:ext>
            </a:extLst>
          </p:cNvPr>
          <p:cNvPicPr>
            <a:picLocks noGrp="1" noChangeAspect="1"/>
          </p:cNvPicPr>
          <p:nvPr>
            <p:ph type="pic" sz="quarter" idx="10"/>
          </p:nvPr>
        </p:nvPicPr>
        <p:blipFill>
          <a:blip r:embed="rId2"/>
          <a:stretch>
            <a:fillRect/>
          </a:stretch>
        </p:blipFill>
        <p:spPr>
          <a:xfrm>
            <a:off x="731520" y="1619557"/>
            <a:ext cx="7175590" cy="4459510"/>
          </a:xfrm>
        </p:spPr>
      </p:pic>
      <p:sp>
        <p:nvSpPr>
          <p:cNvPr id="4" name="Text Placeholder 3">
            <a:extLst>
              <a:ext uri="{FF2B5EF4-FFF2-40B4-BE49-F238E27FC236}">
                <a16:creationId xmlns:a16="http://schemas.microsoft.com/office/drawing/2014/main" id="{1485336B-BBAA-3443-BE3C-67A875497F0C}"/>
              </a:ext>
            </a:extLst>
          </p:cNvPr>
          <p:cNvSpPr>
            <a:spLocks noGrp="1"/>
          </p:cNvSpPr>
          <p:nvPr>
            <p:ph type="body" sz="quarter" idx="11"/>
          </p:nvPr>
        </p:nvSpPr>
        <p:spPr>
          <a:xfrm>
            <a:off x="8348132" y="4070657"/>
            <a:ext cx="3107245" cy="1808163"/>
          </a:xfrm>
        </p:spPr>
        <p:txBody>
          <a:bodyPr/>
          <a:lstStyle/>
          <a:p>
            <a:r>
              <a:rPr lang="en-US" dirty="0"/>
              <a:t>Figure 6-13 Initial order calculations</a:t>
            </a:r>
          </a:p>
        </p:txBody>
      </p:sp>
    </p:spTree>
    <p:extLst>
      <p:ext uri="{BB962C8B-B14F-4D97-AF65-F5344CB8AC3E}">
        <p14:creationId xmlns:p14="http://schemas.microsoft.com/office/powerpoint/2010/main" val="41195330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AD4F58-40BA-FA4E-86CD-ACE95C606684}"/>
              </a:ext>
            </a:extLst>
          </p:cNvPr>
          <p:cNvSpPr>
            <a:spLocks noGrp="1"/>
          </p:cNvSpPr>
          <p:nvPr>
            <p:ph type="title"/>
          </p:nvPr>
        </p:nvSpPr>
        <p:spPr/>
        <p:txBody>
          <a:bodyPr/>
          <a:lstStyle/>
          <a:p>
            <a:r>
              <a:rPr lang="en-US" dirty="0"/>
              <a:t>Working with Option Buttons (6 of 6)</a:t>
            </a:r>
          </a:p>
        </p:txBody>
      </p:sp>
      <p:sp>
        <p:nvSpPr>
          <p:cNvPr id="3" name="Text Placeholder 2">
            <a:extLst>
              <a:ext uri="{FF2B5EF4-FFF2-40B4-BE49-F238E27FC236}">
                <a16:creationId xmlns:a16="http://schemas.microsoft.com/office/drawing/2014/main" id="{341EF489-01C1-794F-B70F-7B3DA9877D1C}"/>
              </a:ext>
            </a:extLst>
          </p:cNvPr>
          <p:cNvSpPr>
            <a:spLocks noGrp="1"/>
          </p:cNvSpPr>
          <p:nvPr>
            <p:ph type="body" sz="quarter" idx="17"/>
          </p:nvPr>
        </p:nvSpPr>
        <p:spPr/>
        <p:txBody>
          <a:bodyPr/>
          <a:lstStyle/>
          <a:p>
            <a:r>
              <a:rPr lang="en-US" dirty="0"/>
              <a:t>Accessing the option label</a:t>
            </a:r>
          </a:p>
          <a:p>
            <a:pPr lvl="1"/>
            <a:r>
              <a:rPr lang="en-US" dirty="0"/>
              <a:t>Text associated with the button is part of the </a:t>
            </a:r>
            <a:r>
              <a:rPr lang="en-US" dirty="0">
                <a:latin typeface="Courier New" panose="02070309020205020404" pitchFamily="49" charset="0"/>
                <a:cs typeface="Courier New" panose="02070309020205020404" pitchFamily="49" charset="0"/>
              </a:rPr>
              <a:t>&lt;label&gt;</a:t>
            </a:r>
            <a:r>
              <a:rPr lang="en-US" dirty="0"/>
              <a:t> tag, not part of the </a:t>
            </a:r>
            <a:r>
              <a:rPr lang="en-US" dirty="0">
                <a:latin typeface="Courier New" panose="02070309020205020404" pitchFamily="49" charset="0"/>
                <a:cs typeface="Courier New" panose="02070309020205020404" pitchFamily="49" charset="0"/>
              </a:rPr>
              <a:t>&lt;input&gt;</a:t>
            </a:r>
            <a:r>
              <a:rPr lang="en-US" dirty="0"/>
              <a:t> tag</a:t>
            </a:r>
          </a:p>
          <a:p>
            <a:pPr lvl="1"/>
            <a:r>
              <a:rPr lang="en-US" dirty="0"/>
              <a:t>Label is associated with the input control through its </a:t>
            </a:r>
            <a:r>
              <a:rPr lang="en-US" dirty="0">
                <a:latin typeface="Courier New" panose="02070309020205020404" pitchFamily="49" charset="0"/>
                <a:cs typeface="Courier New" panose="02070309020205020404" pitchFamily="49" charset="0"/>
              </a:rPr>
              <a:t>for</a:t>
            </a:r>
            <a:r>
              <a:rPr lang="en-US" dirty="0"/>
              <a:t> attribute, which matches the input control's </a:t>
            </a:r>
            <a:r>
              <a:rPr lang="en-US" dirty="0">
                <a:latin typeface="Courier New" panose="02070309020205020404" pitchFamily="49" charset="0"/>
                <a:cs typeface="Courier New" panose="02070309020205020404" pitchFamily="49" charset="0"/>
              </a:rPr>
              <a:t>id</a:t>
            </a:r>
            <a:r>
              <a:rPr lang="en-US" dirty="0"/>
              <a:t> attribute</a:t>
            </a:r>
          </a:p>
          <a:p>
            <a:pPr lvl="1"/>
            <a:r>
              <a:rPr lang="en-US" dirty="0"/>
              <a:t>JavaScript's labels node list for any </a:t>
            </a:r>
            <a:r>
              <a:rPr lang="en-US" dirty="0">
                <a:latin typeface="Courier New" panose="02070309020205020404" pitchFamily="49" charset="0"/>
                <a:cs typeface="Courier New" panose="02070309020205020404" pitchFamily="49" charset="0"/>
              </a:rPr>
              <a:t>input</a:t>
            </a:r>
            <a:r>
              <a:rPr lang="en-US" dirty="0"/>
              <a:t> element: </a:t>
            </a:r>
            <a:r>
              <a:rPr lang="en-US" i="1" dirty="0" err="1">
                <a:latin typeface="Courier New" panose="02070309020205020404" pitchFamily="49" charset="0"/>
                <a:cs typeface="Courier New" panose="02070309020205020404" pitchFamily="49" charset="0"/>
              </a:rPr>
              <a:t>input</a:t>
            </a:r>
            <a:r>
              <a:rPr lang="en-US" dirty="0" err="1">
                <a:latin typeface="Courier New" panose="02070309020205020404" pitchFamily="49" charset="0"/>
                <a:cs typeface="Courier New" panose="02070309020205020404" pitchFamily="49" charset="0"/>
              </a:rPr>
              <a:t>.labels</a:t>
            </a:r>
            <a:endParaRPr lang="en-US" dirty="0">
              <a:latin typeface="Courier New" panose="02070309020205020404" pitchFamily="49" charset="0"/>
              <a:cs typeface="Courier New" panose="02070309020205020404" pitchFamily="49" charset="0"/>
            </a:endParaRPr>
          </a:p>
          <a:p>
            <a:pPr lvl="1"/>
            <a:r>
              <a:rPr lang="en-US" dirty="0"/>
              <a:t>Sample code to retrieve the label text for the No Protection Plan option button:</a:t>
            </a:r>
            <a:br>
              <a:rPr lang="en-US" dirty="0"/>
            </a:br>
            <a:r>
              <a:rPr lang="en-US" dirty="0">
                <a:latin typeface="Courier New" panose="02070309020205020404" pitchFamily="49" charset="0"/>
                <a:cs typeface="Courier New" panose="02070309020205020404" pitchFamily="49" charset="0"/>
              </a:rPr>
              <a:t>let </a:t>
            </a:r>
            <a:r>
              <a:rPr lang="en-US" dirty="0" err="1">
                <a:latin typeface="Courier New" panose="02070309020205020404" pitchFamily="49" charset="0"/>
                <a:cs typeface="Courier New" panose="02070309020205020404" pitchFamily="49" charset="0"/>
              </a:rPr>
              <a:t>noProtection</a:t>
            </a:r>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document.getElementById</a:t>
            </a:r>
            <a:r>
              <a:rPr lang="en-US" dirty="0">
                <a:latin typeface="Courier New" panose="02070309020205020404" pitchFamily="49" charset="0"/>
                <a:cs typeface="Courier New" panose="02070309020205020404" pitchFamily="49" charset="0"/>
              </a:rPr>
              <a:t>("plan_0");</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let </a:t>
            </a:r>
            <a:r>
              <a:rPr lang="en-US" dirty="0" err="1">
                <a:latin typeface="Courier New" panose="02070309020205020404" pitchFamily="49" charset="0"/>
                <a:cs typeface="Courier New" panose="02070309020205020404" pitchFamily="49" charset="0"/>
              </a:rPr>
              <a:t>planLabel</a:t>
            </a:r>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noProtection.labels</a:t>
            </a:r>
            <a:r>
              <a:rPr lang="en-US" dirty="0">
                <a:latin typeface="Courier New" panose="02070309020205020404" pitchFamily="49" charset="0"/>
                <a:cs typeface="Courier New" panose="02070309020205020404" pitchFamily="49" charset="0"/>
              </a:rPr>
              <a:t>[0].</a:t>
            </a:r>
            <a:r>
              <a:rPr lang="en-US" dirty="0" err="1">
                <a:latin typeface="Courier New" panose="02070309020205020404" pitchFamily="49" charset="0"/>
                <a:cs typeface="Courier New" panose="02070309020205020404" pitchFamily="49" charset="0"/>
              </a:rPr>
              <a:t>textContent</a:t>
            </a:r>
            <a:r>
              <a:rPr lang="en-US" dirty="0">
                <a:latin typeface="Courier New" panose="02070309020205020404" pitchFamily="49" charset="0"/>
                <a:cs typeface="Courier New" panose="02070309020205020404" pitchFamily="49" charset="0"/>
              </a:rPr>
              <a:t>;</a:t>
            </a:r>
            <a:br>
              <a:rPr lang="en-US" dirty="0">
                <a:latin typeface="Courier New" panose="02070309020205020404" pitchFamily="49" charset="0"/>
                <a:cs typeface="Courier New" panose="02070309020205020404" pitchFamily="49" charset="0"/>
              </a:rPr>
            </a:br>
            <a:endParaRPr lang="en-US" dirty="0">
              <a:latin typeface="Courier New" panose="02070309020205020404" pitchFamily="49" charset="0"/>
              <a:cs typeface="Courier New" panose="02070309020205020404" pitchFamily="49" charset="0"/>
            </a:endParaRPr>
          </a:p>
          <a:p>
            <a:pPr lvl="1"/>
            <a:r>
              <a:rPr lang="en-US" dirty="0"/>
              <a:t>Sample code to retrieve the label text for the selected option button:</a:t>
            </a:r>
            <a:br>
              <a:rPr lang="en-US" dirty="0"/>
            </a:br>
            <a:r>
              <a:rPr lang="en-US" dirty="0">
                <a:latin typeface="Courier New" panose="02070309020205020404" pitchFamily="49" charset="0"/>
                <a:cs typeface="Courier New" panose="02070309020205020404" pitchFamily="49" charset="0"/>
              </a:rPr>
              <a:t>let plan = </a:t>
            </a:r>
            <a:r>
              <a:rPr lang="en-US" dirty="0" err="1">
                <a:latin typeface="Courier New" panose="02070309020205020404" pitchFamily="49" charset="0"/>
                <a:cs typeface="Courier New" panose="02070309020205020404" pitchFamily="49" charset="0"/>
              </a:rPr>
              <a:t>document.querySelector</a:t>
            </a:r>
            <a:r>
              <a:rPr lang="en-US" dirty="0">
                <a:latin typeface="Courier New" panose="02070309020205020404" pitchFamily="49" charset="0"/>
                <a:cs typeface="Courier New" panose="02070309020205020404" pitchFamily="49" charset="0"/>
              </a:rPr>
              <a:t>('input[name="plan"]:checked');</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let </a:t>
            </a:r>
            <a:r>
              <a:rPr lang="en-US" dirty="0" err="1">
                <a:latin typeface="Courier New" panose="02070309020205020404" pitchFamily="49" charset="0"/>
                <a:cs typeface="Courier New" panose="02070309020205020404" pitchFamily="49" charset="0"/>
              </a:rPr>
              <a:t>planLabel</a:t>
            </a:r>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plan.labels</a:t>
            </a:r>
            <a:r>
              <a:rPr lang="en-US" dirty="0">
                <a:latin typeface="Courier New" panose="02070309020205020404" pitchFamily="49" charset="0"/>
                <a:cs typeface="Courier New" panose="02070309020205020404" pitchFamily="49" charset="0"/>
              </a:rPr>
              <a:t>[0].</a:t>
            </a:r>
            <a:r>
              <a:rPr lang="en-US" dirty="0" err="1">
                <a:latin typeface="Courier New" panose="02070309020205020404" pitchFamily="49" charset="0"/>
                <a:cs typeface="Courier New" panose="02070309020205020404" pitchFamily="49" charset="0"/>
              </a:rPr>
              <a:t>textContent</a:t>
            </a:r>
            <a:r>
              <a:rPr lang="en-US" dirty="0">
                <a:latin typeface="Courier New" panose="02070309020205020404" pitchFamily="49" charset="0"/>
                <a:cs typeface="Courier New" panose="02070309020205020404" pitchFamily="49" charset="0"/>
              </a:rPr>
              <a:t>;</a:t>
            </a:r>
            <a:br>
              <a:rPr lang="en-US" dirty="0">
                <a:latin typeface="Courier New" panose="02070309020205020404" pitchFamily="49" charset="0"/>
                <a:cs typeface="Courier New" panose="02070309020205020404" pitchFamily="49" charset="0"/>
              </a:rPr>
            </a:br>
            <a:endParaRPr lang="en-US" dirty="0">
              <a:latin typeface="Courier New" panose="02070309020205020404" pitchFamily="49" charset="0"/>
              <a:cs typeface="Courier New" panose="02070309020205020404" pitchFamily="49" charset="0"/>
            </a:endParaRPr>
          </a:p>
          <a:p>
            <a:pPr lvl="1"/>
            <a:r>
              <a:rPr lang="en-US" dirty="0"/>
              <a:t>HTML code in a label is retrieved using the </a:t>
            </a:r>
            <a:r>
              <a:rPr lang="en-US" dirty="0" err="1">
                <a:latin typeface="Courier New" panose="02070309020205020404" pitchFamily="49" charset="0"/>
                <a:cs typeface="Courier New" panose="02070309020205020404" pitchFamily="49" charset="0"/>
              </a:rPr>
              <a:t>innerHTML</a:t>
            </a:r>
            <a:r>
              <a:rPr lang="en-US" dirty="0"/>
              <a:t> property</a:t>
            </a:r>
          </a:p>
        </p:txBody>
      </p:sp>
    </p:spTree>
    <p:extLst>
      <p:ext uri="{BB962C8B-B14F-4D97-AF65-F5344CB8AC3E}">
        <p14:creationId xmlns:p14="http://schemas.microsoft.com/office/powerpoint/2010/main" val="36931151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E2AB3A-39F6-EE4A-8B69-B77535A3EF68}"/>
              </a:ext>
            </a:extLst>
          </p:cNvPr>
          <p:cNvSpPr>
            <a:spLocks noGrp="1"/>
          </p:cNvSpPr>
          <p:nvPr>
            <p:ph type="title"/>
          </p:nvPr>
        </p:nvSpPr>
        <p:spPr/>
        <p:txBody>
          <a:bodyPr/>
          <a:lstStyle/>
          <a:p>
            <a:r>
              <a:rPr lang="en-US" dirty="0"/>
              <a:t>Activity 6.1: Knowledge Check</a:t>
            </a:r>
          </a:p>
        </p:txBody>
      </p:sp>
      <p:sp>
        <p:nvSpPr>
          <p:cNvPr id="3" name="Text Placeholder 2">
            <a:extLst>
              <a:ext uri="{FF2B5EF4-FFF2-40B4-BE49-F238E27FC236}">
                <a16:creationId xmlns:a16="http://schemas.microsoft.com/office/drawing/2014/main" id="{4155DB1B-BEC4-D141-96EF-83BF7E8065F2}"/>
              </a:ext>
            </a:extLst>
          </p:cNvPr>
          <p:cNvSpPr>
            <a:spLocks noGrp="1"/>
          </p:cNvSpPr>
          <p:nvPr>
            <p:ph type="body" sz="quarter" idx="17"/>
          </p:nvPr>
        </p:nvSpPr>
        <p:spPr/>
        <p:txBody>
          <a:bodyPr/>
          <a:lstStyle/>
          <a:p>
            <a:pPr marL="457200" indent="-457200">
              <a:buFont typeface="+mj-lt"/>
              <a:buAutoNum type="arabicPeriod"/>
            </a:pPr>
            <a:r>
              <a:rPr lang="en-US" dirty="0"/>
              <a:t>Compare the process of retrieving the value of an input box in a web form to that of retrieving the chosen value from a selection list.</a:t>
            </a:r>
            <a:br>
              <a:rPr lang="en-US" dirty="0"/>
            </a:br>
            <a:endParaRPr lang="en-US" dirty="0"/>
          </a:p>
          <a:p>
            <a:pPr marL="457200" indent="-457200">
              <a:buFont typeface="+mj-lt"/>
              <a:buAutoNum type="arabicPeriod"/>
            </a:pPr>
            <a:r>
              <a:rPr lang="en-US" dirty="0"/>
              <a:t>How can you retrieve the value and the label for the option selected by the user from a group of radio buttons?</a:t>
            </a:r>
          </a:p>
        </p:txBody>
      </p:sp>
    </p:spTree>
    <p:extLst>
      <p:ext uri="{BB962C8B-B14F-4D97-AF65-F5344CB8AC3E}">
        <p14:creationId xmlns:p14="http://schemas.microsoft.com/office/powerpoint/2010/main" val="14403849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43572-9E24-464B-918F-0B14B611DCC6}"/>
              </a:ext>
            </a:extLst>
          </p:cNvPr>
          <p:cNvSpPr>
            <a:spLocks noGrp="1"/>
          </p:cNvSpPr>
          <p:nvPr>
            <p:ph type="title"/>
          </p:nvPr>
        </p:nvSpPr>
        <p:spPr/>
        <p:txBody>
          <a:bodyPr/>
          <a:lstStyle/>
          <a:p>
            <a:r>
              <a:rPr lang="en-US" dirty="0"/>
              <a:t>Chapter Objectives (1 of 2)</a:t>
            </a:r>
          </a:p>
        </p:txBody>
      </p:sp>
      <p:sp>
        <p:nvSpPr>
          <p:cNvPr id="3" name="Text Placeholder 2">
            <a:extLst>
              <a:ext uri="{FF2B5EF4-FFF2-40B4-BE49-F238E27FC236}">
                <a16:creationId xmlns:a16="http://schemas.microsoft.com/office/drawing/2014/main" id="{BA38DCA3-733D-394F-95F4-90C2A94CB3CA}"/>
              </a:ext>
            </a:extLst>
          </p:cNvPr>
          <p:cNvSpPr>
            <a:spLocks noGrp="1"/>
          </p:cNvSpPr>
          <p:nvPr>
            <p:ph type="body" sz="quarter" idx="17"/>
          </p:nvPr>
        </p:nvSpPr>
        <p:spPr/>
        <p:txBody>
          <a:bodyPr>
            <a:normAutofit/>
          </a:bodyPr>
          <a:lstStyle/>
          <a:p>
            <a:pPr marL="0" indent="0">
              <a:buNone/>
            </a:pPr>
            <a:r>
              <a:rPr lang="en-US" dirty="0"/>
              <a:t>By the end of this chapter, you should be able to:</a:t>
            </a:r>
            <a:br>
              <a:rPr lang="en-US" dirty="0"/>
            </a:br>
            <a:endParaRPr lang="en-US" dirty="0"/>
          </a:p>
          <a:p>
            <a:pPr>
              <a:spcAft>
                <a:spcPts val="1200"/>
              </a:spcAft>
            </a:pPr>
            <a:r>
              <a:rPr lang="en-US" dirty="0"/>
              <a:t>Use JavaScript to reference forms and form elements.</a:t>
            </a:r>
          </a:p>
          <a:p>
            <a:pPr>
              <a:spcAft>
                <a:spcPts val="1200"/>
              </a:spcAft>
            </a:pPr>
            <a:r>
              <a:rPr lang="en-US" dirty="0"/>
              <a:t>Retrieve values from selection lists.</a:t>
            </a:r>
          </a:p>
          <a:p>
            <a:pPr>
              <a:spcAft>
                <a:spcPts val="1200"/>
              </a:spcAft>
            </a:pPr>
            <a:r>
              <a:rPr lang="en-US" dirty="0"/>
              <a:t>Retrieve values from option buttons.</a:t>
            </a:r>
          </a:p>
          <a:p>
            <a:pPr>
              <a:spcAft>
                <a:spcPts val="1200"/>
              </a:spcAft>
            </a:pPr>
            <a:r>
              <a:rPr lang="en-US" dirty="0"/>
              <a:t>Format numeric values and currency values based on local standards.</a:t>
            </a:r>
          </a:p>
          <a:p>
            <a:pPr>
              <a:spcAft>
                <a:spcPts val="1200"/>
              </a:spcAft>
            </a:pPr>
            <a:r>
              <a:rPr lang="en-US" dirty="0"/>
              <a:t>Write scripts that respond to form events.</a:t>
            </a:r>
          </a:p>
          <a:p>
            <a:pPr>
              <a:spcAft>
                <a:spcPts val="1200"/>
              </a:spcAft>
            </a:pPr>
            <a:r>
              <a:rPr lang="en-US" dirty="0"/>
              <a:t>Store values in hidden fields.</a:t>
            </a:r>
          </a:p>
        </p:txBody>
      </p:sp>
    </p:spTree>
    <p:extLst>
      <p:ext uri="{BB962C8B-B14F-4D97-AF65-F5344CB8AC3E}">
        <p14:creationId xmlns:p14="http://schemas.microsoft.com/office/powerpoint/2010/main" val="35369485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E2AB3A-39F6-EE4A-8B69-B77535A3EF68}"/>
              </a:ext>
            </a:extLst>
          </p:cNvPr>
          <p:cNvSpPr>
            <a:spLocks noGrp="1"/>
          </p:cNvSpPr>
          <p:nvPr>
            <p:ph type="title"/>
          </p:nvPr>
        </p:nvSpPr>
        <p:spPr/>
        <p:txBody>
          <a:bodyPr/>
          <a:lstStyle/>
          <a:p>
            <a:r>
              <a:rPr lang="en-US" dirty="0"/>
              <a:t>Activity 6.1: Knowledge Check Answers (1 of 2)</a:t>
            </a:r>
          </a:p>
        </p:txBody>
      </p:sp>
      <p:sp>
        <p:nvSpPr>
          <p:cNvPr id="3" name="Text Placeholder 2">
            <a:extLst>
              <a:ext uri="{FF2B5EF4-FFF2-40B4-BE49-F238E27FC236}">
                <a16:creationId xmlns:a16="http://schemas.microsoft.com/office/drawing/2014/main" id="{4155DB1B-BEC4-D141-96EF-83BF7E8065F2}"/>
              </a:ext>
            </a:extLst>
          </p:cNvPr>
          <p:cNvSpPr>
            <a:spLocks noGrp="1"/>
          </p:cNvSpPr>
          <p:nvPr>
            <p:ph type="body" sz="quarter" idx="17"/>
          </p:nvPr>
        </p:nvSpPr>
        <p:spPr/>
        <p:txBody>
          <a:bodyPr/>
          <a:lstStyle/>
          <a:p>
            <a:pPr marL="457200" indent="-457200">
              <a:buFont typeface="+mj-lt"/>
              <a:buAutoNum type="arabicPeriod"/>
            </a:pPr>
            <a:r>
              <a:rPr lang="en-US" dirty="0"/>
              <a:t>Compare the process of retrieving the value of an input box in a web form to that of retrieving the chosen value from a selection list.</a:t>
            </a:r>
            <a:br>
              <a:rPr lang="en-US" dirty="0"/>
            </a:br>
            <a:br>
              <a:rPr lang="en-US" dirty="0"/>
            </a:br>
            <a:r>
              <a:rPr lang="en-US" dirty="0"/>
              <a:t>To retrieve the value of an input box, you can simply reference its </a:t>
            </a:r>
            <a:r>
              <a:rPr lang="en-US" dirty="0">
                <a:latin typeface="Courier New" panose="02070309020205020404" pitchFamily="49" charset="0"/>
                <a:cs typeface="Courier New" panose="02070309020205020404" pitchFamily="49" charset="0"/>
              </a:rPr>
              <a:t>value</a:t>
            </a:r>
            <a:r>
              <a:rPr lang="en-US" dirty="0"/>
              <a:t> property. To retrieve the chosen value for a selection list, on the other hand, you must first identify the selection option used the field's </a:t>
            </a:r>
            <a:r>
              <a:rPr lang="en-US" dirty="0" err="1">
                <a:latin typeface="Courier New" panose="02070309020205020404" pitchFamily="49" charset="0"/>
                <a:cs typeface="Courier New" panose="02070309020205020404" pitchFamily="49" charset="0"/>
              </a:rPr>
              <a:t>selectedIndex</a:t>
            </a:r>
            <a:r>
              <a:rPr lang="en-US" dirty="0"/>
              <a:t> property, and then reference the </a:t>
            </a:r>
            <a:r>
              <a:rPr lang="en-US" dirty="0">
                <a:latin typeface="Courier New" panose="02070309020205020404" pitchFamily="49" charset="0"/>
                <a:cs typeface="Courier New" panose="02070309020205020404" pitchFamily="49" charset="0"/>
              </a:rPr>
              <a:t>value</a:t>
            </a:r>
            <a:r>
              <a:rPr lang="en-US" dirty="0"/>
              <a:t> property for the selected option. If the selection list allows multiple selections, then you must iterate through the options to store all the selected options in an array, then iterate over the array to extract the values.</a:t>
            </a:r>
            <a:endParaRPr 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892638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E2AB3A-39F6-EE4A-8B69-B77535A3EF68}"/>
              </a:ext>
            </a:extLst>
          </p:cNvPr>
          <p:cNvSpPr>
            <a:spLocks noGrp="1"/>
          </p:cNvSpPr>
          <p:nvPr>
            <p:ph type="title"/>
          </p:nvPr>
        </p:nvSpPr>
        <p:spPr/>
        <p:txBody>
          <a:bodyPr/>
          <a:lstStyle/>
          <a:p>
            <a:r>
              <a:rPr lang="en-US" dirty="0"/>
              <a:t>Activity 6.1: Knowledge Check Answers (2 of 2)</a:t>
            </a:r>
          </a:p>
        </p:txBody>
      </p:sp>
      <p:sp>
        <p:nvSpPr>
          <p:cNvPr id="3" name="Text Placeholder 2">
            <a:extLst>
              <a:ext uri="{FF2B5EF4-FFF2-40B4-BE49-F238E27FC236}">
                <a16:creationId xmlns:a16="http://schemas.microsoft.com/office/drawing/2014/main" id="{4155DB1B-BEC4-D141-96EF-83BF7E8065F2}"/>
              </a:ext>
            </a:extLst>
          </p:cNvPr>
          <p:cNvSpPr>
            <a:spLocks noGrp="1"/>
          </p:cNvSpPr>
          <p:nvPr>
            <p:ph type="body" sz="quarter" idx="17"/>
          </p:nvPr>
        </p:nvSpPr>
        <p:spPr/>
        <p:txBody>
          <a:bodyPr>
            <a:normAutofit/>
          </a:bodyPr>
          <a:lstStyle/>
          <a:p>
            <a:pPr marL="457200" indent="-457200">
              <a:buFont typeface="+mj-lt"/>
              <a:buAutoNum type="arabicPeriod" startAt="2"/>
            </a:pPr>
            <a:r>
              <a:rPr lang="en-US" dirty="0"/>
              <a:t>How can you retrieve the value and the label for the option selected by the user from a group of radio buttons?</a:t>
            </a:r>
            <a:br>
              <a:rPr lang="en-US" dirty="0"/>
            </a:br>
            <a:br>
              <a:rPr lang="en-US" dirty="0"/>
            </a:br>
            <a:r>
              <a:rPr lang="en-US" dirty="0"/>
              <a:t>One method for retrieving the selected option's value is to iterate over the options to find the checked option, assign its </a:t>
            </a:r>
            <a:r>
              <a:rPr lang="en-US" dirty="0">
                <a:latin typeface="Courier New" panose="02070309020205020404" pitchFamily="49" charset="0"/>
                <a:cs typeface="Courier New" panose="02070309020205020404" pitchFamily="49" charset="0"/>
              </a:rPr>
              <a:t>value</a:t>
            </a:r>
            <a:r>
              <a:rPr lang="en-US" dirty="0"/>
              <a:t> property to a variable, and then exit the loop. A second route is to call the </a:t>
            </a:r>
            <a:r>
              <a:rPr lang="en-US" dirty="0" err="1">
                <a:latin typeface="Courier New" panose="02070309020205020404" pitchFamily="49" charset="0"/>
                <a:cs typeface="Courier New" panose="02070309020205020404" pitchFamily="49" charset="0"/>
              </a:rPr>
              <a:t>querySelector</a:t>
            </a:r>
            <a:r>
              <a:rPr lang="en-US" dirty="0">
                <a:latin typeface="Courier New" panose="02070309020205020404" pitchFamily="49" charset="0"/>
                <a:cs typeface="Courier New" panose="02070309020205020404" pitchFamily="49" charset="0"/>
              </a:rPr>
              <a:t>()</a:t>
            </a:r>
            <a:r>
              <a:rPr lang="en-US" dirty="0"/>
              <a:t> method on the document, passing in the CSS selector </a:t>
            </a:r>
            <a:r>
              <a:rPr lang="en-US" dirty="0">
                <a:latin typeface="Courier New" panose="02070309020205020404" pitchFamily="49" charset="0"/>
                <a:cs typeface="Courier New" panose="02070309020205020404" pitchFamily="49" charset="0"/>
              </a:rPr>
              <a:t>input[name="</a:t>
            </a:r>
            <a:r>
              <a:rPr lang="en-US" i="1" dirty="0">
                <a:latin typeface="Courier New" panose="02070309020205020404" pitchFamily="49" charset="0"/>
                <a:cs typeface="Courier New" panose="02070309020205020404" pitchFamily="49" charset="0"/>
              </a:rPr>
              <a:t>name</a:t>
            </a:r>
            <a:r>
              <a:rPr lang="en-US" dirty="0">
                <a:latin typeface="Courier New" panose="02070309020205020404" pitchFamily="49" charset="0"/>
                <a:cs typeface="Courier New" panose="02070309020205020404" pitchFamily="49" charset="0"/>
              </a:rPr>
              <a:t>"]:checked</a:t>
            </a:r>
            <a:r>
              <a:rPr lang="en-US" dirty="0"/>
              <a:t> as the argument, and assign the </a:t>
            </a:r>
            <a:r>
              <a:rPr lang="en-US" dirty="0">
                <a:latin typeface="Courier New" panose="02070309020205020404" pitchFamily="49" charset="0"/>
                <a:cs typeface="Courier New" panose="02070309020205020404" pitchFamily="49" charset="0"/>
              </a:rPr>
              <a:t>value</a:t>
            </a:r>
            <a:r>
              <a:rPr lang="en-US" dirty="0"/>
              <a:t> property of the returned reference to a variable.</a:t>
            </a:r>
            <a:br>
              <a:rPr lang="en-US" dirty="0"/>
            </a:br>
            <a:br>
              <a:rPr lang="en-US" dirty="0"/>
            </a:br>
            <a:r>
              <a:rPr lang="en-US" dirty="0"/>
              <a:t>To retrieve the selected option's label text, you reference its index value in the </a:t>
            </a:r>
            <a:r>
              <a:rPr lang="en-US" dirty="0">
                <a:latin typeface="Courier New" panose="02070309020205020404" pitchFamily="49" charset="0"/>
                <a:cs typeface="Courier New" panose="02070309020205020404" pitchFamily="49" charset="0"/>
              </a:rPr>
              <a:t>labels</a:t>
            </a:r>
            <a:r>
              <a:rPr lang="en-US" dirty="0"/>
              <a:t> node list for that </a:t>
            </a:r>
            <a:r>
              <a:rPr lang="en-US" dirty="0">
                <a:latin typeface="Courier New" panose="02070309020205020404" pitchFamily="49" charset="0"/>
                <a:cs typeface="Courier New" panose="02070309020205020404" pitchFamily="49" charset="0"/>
              </a:rPr>
              <a:t>input</a:t>
            </a:r>
            <a:r>
              <a:rPr lang="en-US" dirty="0"/>
              <a:t> element (which will be 0 if each radio button has just one label). You can assign a reference to the checked </a:t>
            </a:r>
            <a:r>
              <a:rPr lang="en-US" dirty="0">
                <a:latin typeface="Courier New" panose="02070309020205020404" pitchFamily="49" charset="0"/>
                <a:cs typeface="Courier New" panose="02070309020205020404" pitchFamily="49" charset="0"/>
              </a:rPr>
              <a:t>input</a:t>
            </a:r>
            <a:r>
              <a:rPr lang="en-US" dirty="0"/>
              <a:t> element [obtained using the </a:t>
            </a:r>
            <a:r>
              <a:rPr lang="en-US" dirty="0" err="1">
                <a:latin typeface="Courier New" panose="02070309020205020404" pitchFamily="49" charset="0"/>
                <a:cs typeface="Courier New" panose="02070309020205020404" pitchFamily="49" charset="0"/>
              </a:rPr>
              <a:t>querySelector</a:t>
            </a:r>
            <a:r>
              <a:rPr lang="en-US" dirty="0">
                <a:latin typeface="Courier New" panose="02070309020205020404" pitchFamily="49" charset="0"/>
                <a:cs typeface="Courier New" panose="02070309020205020404" pitchFamily="49" charset="0"/>
              </a:rPr>
              <a:t>()</a:t>
            </a:r>
            <a:r>
              <a:rPr lang="en-US" dirty="0"/>
              <a:t> method] to a variable, then assign the value of  </a:t>
            </a:r>
            <a:r>
              <a:rPr lang="en-US" i="1" dirty="0" err="1">
                <a:latin typeface="Courier New" panose="02070309020205020404" pitchFamily="49" charset="0"/>
                <a:cs typeface="Courier New" panose="02070309020205020404" pitchFamily="49" charset="0"/>
              </a:rPr>
              <a:t>thatVariable</a:t>
            </a:r>
            <a:r>
              <a:rPr lang="en-US" dirty="0" err="1">
                <a:latin typeface="Courier New" panose="02070309020205020404" pitchFamily="49" charset="0"/>
                <a:cs typeface="Courier New" panose="02070309020205020404" pitchFamily="49" charset="0"/>
              </a:rPr>
              <a:t>.labels</a:t>
            </a:r>
            <a:r>
              <a:rPr lang="en-US" dirty="0">
                <a:latin typeface="Courier New" panose="02070309020205020404" pitchFamily="49" charset="0"/>
                <a:cs typeface="Courier New" panose="02070309020205020404" pitchFamily="49" charset="0"/>
              </a:rPr>
              <a:t>[0].</a:t>
            </a:r>
            <a:r>
              <a:rPr lang="en-US" dirty="0" err="1">
                <a:latin typeface="Courier New" panose="02070309020205020404" pitchFamily="49" charset="0"/>
                <a:cs typeface="Courier New" panose="02070309020205020404" pitchFamily="49" charset="0"/>
              </a:rPr>
              <a:t>textContent</a:t>
            </a:r>
            <a:r>
              <a:rPr lang="en-US" dirty="0"/>
              <a:t> to your label variable.</a:t>
            </a:r>
            <a:endParaRPr 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9923364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78BAFC-756A-274B-B9F4-705D9FE956B0}"/>
              </a:ext>
            </a:extLst>
          </p:cNvPr>
          <p:cNvSpPr>
            <a:spLocks noGrp="1"/>
          </p:cNvSpPr>
          <p:nvPr>
            <p:ph type="title"/>
          </p:nvPr>
        </p:nvSpPr>
        <p:spPr/>
        <p:txBody>
          <a:bodyPr/>
          <a:lstStyle/>
          <a:p>
            <a:r>
              <a:rPr lang="en-US" dirty="0"/>
              <a:t>Formatting Data Values in a Form (1 of 4)</a:t>
            </a:r>
          </a:p>
        </p:txBody>
      </p:sp>
      <p:sp>
        <p:nvSpPr>
          <p:cNvPr id="3" name="Text Placeholder 2">
            <a:extLst>
              <a:ext uri="{FF2B5EF4-FFF2-40B4-BE49-F238E27FC236}">
                <a16:creationId xmlns:a16="http://schemas.microsoft.com/office/drawing/2014/main" id="{6A3577C2-2234-5B46-953B-4ED3AD241C20}"/>
              </a:ext>
            </a:extLst>
          </p:cNvPr>
          <p:cNvSpPr>
            <a:spLocks noGrp="1"/>
          </p:cNvSpPr>
          <p:nvPr>
            <p:ph type="body" sz="quarter" idx="17"/>
          </p:nvPr>
        </p:nvSpPr>
        <p:spPr/>
        <p:txBody>
          <a:bodyPr/>
          <a:lstStyle/>
          <a:p>
            <a:r>
              <a:rPr lang="en-US" dirty="0"/>
              <a:t>The </a:t>
            </a:r>
            <a:r>
              <a:rPr lang="en-US" dirty="0" err="1">
                <a:latin typeface="Courier New" panose="02070309020205020404" pitchFamily="49" charset="0"/>
                <a:cs typeface="Courier New" panose="02070309020205020404" pitchFamily="49" charset="0"/>
              </a:rPr>
              <a:t>toFixed</a:t>
            </a:r>
            <a:r>
              <a:rPr lang="en-US" dirty="0">
                <a:latin typeface="Courier New" panose="02070309020205020404" pitchFamily="49" charset="0"/>
                <a:cs typeface="Courier New" panose="02070309020205020404" pitchFamily="49" charset="0"/>
              </a:rPr>
              <a:t>()</a:t>
            </a:r>
            <a:r>
              <a:rPr lang="en-US" dirty="0"/>
              <a:t> method</a:t>
            </a:r>
          </a:p>
          <a:p>
            <a:pPr lvl="1"/>
            <a:r>
              <a:rPr lang="en-US" dirty="0"/>
              <a:t>Syntax to return a text string of a number rounded to </a:t>
            </a:r>
            <a:r>
              <a:rPr lang="en-US" i="1" dirty="0">
                <a:latin typeface="Courier New" panose="02070309020205020404" pitchFamily="49" charset="0"/>
                <a:cs typeface="Courier New" panose="02070309020205020404" pitchFamily="49" charset="0"/>
              </a:rPr>
              <a:t>n</a:t>
            </a:r>
            <a:r>
              <a:rPr lang="en-US" dirty="0"/>
              <a:t> decimal places:</a:t>
            </a:r>
            <a:br>
              <a:rPr lang="en-US" dirty="0"/>
            </a:br>
            <a:r>
              <a:rPr lang="en-US" i="1" dirty="0" err="1">
                <a:latin typeface="Courier New" panose="02070309020205020404" pitchFamily="49" charset="0"/>
                <a:cs typeface="Courier New" panose="02070309020205020404" pitchFamily="49" charset="0"/>
              </a:rPr>
              <a:t>value</a:t>
            </a:r>
            <a:r>
              <a:rPr lang="en-US" dirty="0" err="1">
                <a:latin typeface="Courier New" panose="02070309020205020404" pitchFamily="49" charset="0"/>
                <a:cs typeface="Courier New" panose="02070309020205020404" pitchFamily="49" charset="0"/>
              </a:rPr>
              <a:t>.toFixed</a:t>
            </a:r>
            <a:r>
              <a:rPr lang="en-US" dirty="0">
                <a:latin typeface="Courier New" panose="02070309020205020404" pitchFamily="49" charset="0"/>
                <a:cs typeface="Courier New" panose="02070309020205020404" pitchFamily="49" charset="0"/>
              </a:rPr>
              <a:t>(</a:t>
            </a:r>
            <a:r>
              <a:rPr lang="en-US" i="1" dirty="0">
                <a:latin typeface="Courier New" panose="02070309020205020404" pitchFamily="49" charset="0"/>
                <a:cs typeface="Courier New" panose="02070309020205020404" pitchFamily="49" charset="0"/>
              </a:rPr>
              <a:t>n</a:t>
            </a:r>
            <a:r>
              <a:rPr lang="en-US" dirty="0">
                <a:latin typeface="Courier New" panose="02070309020205020404" pitchFamily="49" charset="0"/>
                <a:cs typeface="Courier New" panose="02070309020205020404" pitchFamily="49" charset="0"/>
              </a:rPr>
              <a:t>)</a:t>
            </a:r>
          </a:p>
          <a:p>
            <a:r>
              <a:rPr lang="en-US" dirty="0"/>
              <a:t>Formatting values using a locale string</a:t>
            </a:r>
          </a:p>
          <a:p>
            <a:pPr lvl="1"/>
            <a:r>
              <a:rPr lang="en-US" dirty="0"/>
              <a:t>Syntax used to format numbers (or dates) with various options:</a:t>
            </a:r>
            <a:br>
              <a:rPr lang="en-US" dirty="0"/>
            </a:br>
            <a:r>
              <a:rPr lang="en-US" i="1" dirty="0" err="1">
                <a:latin typeface="Courier New" panose="02070309020205020404" pitchFamily="49" charset="0"/>
                <a:cs typeface="Courier New" panose="02070309020205020404" pitchFamily="49" charset="0"/>
              </a:rPr>
              <a:t>value</a:t>
            </a:r>
            <a:r>
              <a:rPr lang="en-US" dirty="0" err="1">
                <a:latin typeface="Courier New" panose="02070309020205020404" pitchFamily="49" charset="0"/>
                <a:cs typeface="Courier New" panose="02070309020205020404" pitchFamily="49" charset="0"/>
              </a:rPr>
              <a:t>.toLocaleString</a:t>
            </a:r>
            <a:r>
              <a:rPr lang="en-US" dirty="0">
                <a:latin typeface="Courier New" panose="02070309020205020404" pitchFamily="49" charset="0"/>
                <a:cs typeface="Courier New" panose="02070309020205020404" pitchFamily="49" charset="0"/>
              </a:rPr>
              <a:t>(</a:t>
            </a:r>
            <a:r>
              <a:rPr lang="en-US" i="1" dirty="0">
                <a:latin typeface="Courier New" panose="02070309020205020404" pitchFamily="49" charset="0"/>
                <a:cs typeface="Courier New" panose="02070309020205020404" pitchFamily="49" charset="0"/>
              </a:rPr>
              <a:t>locale</a:t>
            </a:r>
            <a:r>
              <a:rPr lang="en-US" dirty="0">
                <a:latin typeface="Courier New" panose="02070309020205020404" pitchFamily="49" charset="0"/>
                <a:cs typeface="Courier New" panose="02070309020205020404" pitchFamily="49" charset="0"/>
              </a:rPr>
              <a:t>, {</a:t>
            </a:r>
            <a:r>
              <a:rPr lang="en-US" i="1" dirty="0">
                <a:latin typeface="Courier New" panose="02070309020205020404" pitchFamily="49" charset="0"/>
                <a:cs typeface="Courier New" panose="02070309020205020404" pitchFamily="49" charset="0"/>
              </a:rPr>
              <a:t>options</a:t>
            </a:r>
            <a:r>
              <a:rPr lang="en-US" dirty="0">
                <a:latin typeface="Courier New" panose="02070309020205020404" pitchFamily="49" charset="0"/>
                <a:cs typeface="Courier New" panose="02070309020205020404" pitchFamily="49" charset="0"/>
              </a:rPr>
              <a:t>})</a:t>
            </a:r>
          </a:p>
          <a:p>
            <a:pPr lvl="1"/>
            <a:r>
              <a:rPr lang="en-US" dirty="0"/>
              <a:t>Sample use of this method to apply local formatting from the user's computer:</a:t>
            </a:r>
            <a:br>
              <a:rPr lang="en-US" dirty="0"/>
            </a:br>
            <a:r>
              <a:rPr lang="en-US" dirty="0">
                <a:latin typeface="Courier New" panose="02070309020205020404" pitchFamily="49" charset="0"/>
                <a:cs typeface="Courier New" panose="02070309020205020404" pitchFamily="49" charset="0"/>
              </a:rPr>
              <a:t>let total = 14281.478;</a:t>
            </a:r>
            <a:br>
              <a:rPr lang="en-US" dirty="0">
                <a:latin typeface="Courier New" panose="02070309020205020404" pitchFamily="49" charset="0"/>
                <a:cs typeface="Courier New" panose="02070309020205020404" pitchFamily="49" charset="0"/>
              </a:rPr>
            </a:br>
            <a:r>
              <a:rPr lang="en-US" dirty="0" err="1">
                <a:latin typeface="Courier New" panose="02070309020205020404" pitchFamily="49" charset="0"/>
                <a:cs typeface="Courier New" panose="02070309020205020404" pitchFamily="49" charset="0"/>
              </a:rPr>
              <a:t>total.toLocaleString</a:t>
            </a:r>
            <a:r>
              <a:rPr lang="en-US" dirty="0">
                <a:latin typeface="Courier New" panose="02070309020205020404" pitchFamily="49" charset="0"/>
                <a:cs typeface="Courier New" panose="02070309020205020404" pitchFamily="49" charset="0"/>
              </a:rPr>
              <a:t>(); // returns "14,281.478"</a:t>
            </a:r>
          </a:p>
          <a:p>
            <a:pPr lvl="1"/>
            <a:r>
              <a:rPr lang="en-US" dirty="0"/>
              <a:t>Sample code to format a number as U.S. currency:</a:t>
            </a:r>
            <a:br>
              <a:rPr lang="en-US" dirty="0"/>
            </a:br>
            <a:r>
              <a:rPr lang="en-US" dirty="0">
                <a:latin typeface="Courier New" panose="02070309020205020404" pitchFamily="49" charset="0"/>
                <a:cs typeface="Courier New" panose="02070309020205020404" pitchFamily="49" charset="0"/>
              </a:rPr>
              <a:t>let total = 14281.5;</a:t>
            </a:r>
            <a:br>
              <a:rPr lang="en-US" dirty="0">
                <a:latin typeface="Courier New" panose="02070309020205020404" pitchFamily="49" charset="0"/>
                <a:cs typeface="Courier New" panose="02070309020205020404" pitchFamily="49" charset="0"/>
              </a:rPr>
            </a:br>
            <a:r>
              <a:rPr lang="en-US" dirty="0" err="1">
                <a:latin typeface="Courier New" panose="02070309020205020404" pitchFamily="49" charset="0"/>
                <a:cs typeface="Courier New" panose="02070309020205020404" pitchFamily="49" charset="0"/>
              </a:rPr>
              <a:t>total.toLocaleString</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en</a:t>
            </a:r>
            <a:r>
              <a:rPr lang="en-US" dirty="0">
                <a:latin typeface="Courier New" panose="02070309020205020404" pitchFamily="49" charset="0"/>
                <a:cs typeface="Courier New" panose="02070309020205020404" pitchFamily="49" charset="0"/>
              </a:rPr>
              <a:t>-US", {style: "currency", currency: "USD"})  // returns "$14,281.50"</a:t>
            </a:r>
          </a:p>
        </p:txBody>
      </p:sp>
    </p:spTree>
    <p:extLst>
      <p:ext uri="{BB962C8B-B14F-4D97-AF65-F5344CB8AC3E}">
        <p14:creationId xmlns:p14="http://schemas.microsoft.com/office/powerpoint/2010/main" val="7640516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3837D8-6DC5-914F-9B8F-0A39D379F02D}"/>
              </a:ext>
            </a:extLst>
          </p:cNvPr>
          <p:cNvSpPr>
            <a:spLocks noGrp="1"/>
          </p:cNvSpPr>
          <p:nvPr>
            <p:ph type="title"/>
          </p:nvPr>
        </p:nvSpPr>
        <p:spPr/>
        <p:txBody>
          <a:bodyPr/>
          <a:lstStyle/>
          <a:p>
            <a:r>
              <a:rPr lang="en-US" dirty="0"/>
              <a:t>Formatting Data Values in a Form (2 of 4)</a:t>
            </a:r>
          </a:p>
        </p:txBody>
      </p:sp>
      <p:pic>
        <p:nvPicPr>
          <p:cNvPr id="7" name="Picture Placeholder 6" descr="A code block in which the to Locale String method is applied. Program code. In the code, the words in the variable names are merged, and the code contains the following keywords: let. Line 1, indented once: Forward slash, forward slash, Model cost, equals, model cost times quantity. Line 2, indented once: let, equals model Cost, equals m Value, asterisk, quantity, semicolon. Line 3, indented once: order Form, dot, elements, dot, model Cost, dot, value, equals, model Cost, dot, to Locale String, left parenthesis, left double quotation mark, e n hyphen U S, right double quotation mark, comma, left brace, style, colon, left double quotation mark, currency, right double quotation mark, comma, currency, colon, left double quotation mark, U S D, right double quotation mark, right brace, right parenthesis, semicolon. Line 4: Blank. Line 5, indented once: forward slash, forward slash, Retrieve the cost of the protection plan. Line 6, indented once: let, plan Value, equals, document, dot, query Selector, left parenthesis, left single quote, input, left bracket, name, equals, left double quotation mark, plan, right double quotation mark, right bracket, colon, checked, right single quote, right parenthesis, dot, value, semicolon. Line 7: Blank. Line 8, indented once: forward slash, forward slash, Charge the plan to each item ordered. Line 9, indented once: let, plan Cost, equals, plan Value, asterisk, quantity, semicolon. Line 10, indented once: order Form, dot, elements, dot, plan Cost, dot, value, equals, plan Cost, dot, to Locale String, left parenthesis, left double quotation mark, e n hyphen U S, right double quotation mark, comma, left brace, style, colon, left double quotation mark, currency, right double quotation mark, comma, currency, colon, left double quotation mark, U S D, right double quotation mark, right brace, right parenthesis, semicolon. Line 11: Blank. Line 12, indented once: forward slash, forward slash, Calculate the order subtotal. Line 13, indented once: let, sub total, equals, model Cost, plus, plan Cost, semicolon. Line 14, indented once: order Form, dot, elements, dot, sub total, dot, value, equals, sub total, dot, to Locale String, left parenthesis, left double quotation mark, e n hyphen U S, right double quotation mark, comma, left brace, style, colon, left double quotation mark, currency, right double quotation mark, comma, currency, colon, left double quotation mark, U S D, right double quotation mark, right brace, right parenthesis, semicolon. Line 15: Blank. Line 16, indented once: forward slash, forward slash, Calculate the 5 percent sales tax. Line 17, indented once: let, sales Tax, equals, sub total, asterisk, 0.05, semicolon. Line 18, indented once: order Form, dot, elements, dot, sales Tax, dot, value, equals, sales Tax, dot, to Locale String, left parenthesis, left double quotation mark, e n hyphen U S, right double quotation mark, comma, left brace, style, colon, left double quotation mark, currency, right double quotation mark, comma, currency, colon, left double quotation mark, U S D, right double quotation mark, right brace, right parenthesis, semicolon. Line 19: Blank. Line 20, indented once: forward slash, forward slash, Calculate the total cost of the order. Line 21, indented once: let, total Cost, equals, sub total, plus, sales Tax, semicolon. Line 22, indented once: order Form, dot, elements, dot, total Cost, dot, value, equals, total Cost, dot, to Locale String, left parenthesis, left double quotation mark, e n hyphen U S, right double quotation mark, comma, left brace, style, colon, left double quotation mark, currency, right double quotation mark, comma, currency, colon, left double quotation mark, U S D, right double quotation mark, right brace, right parenthesis, semicolon. Line 23: Right brace. In the line 3 of the above code, the locale is set to U S English, the value is displayed as currency, and the U S dollar symbol is used as the currency symbol. In lines 10 to 22, all costs are displayed in currency format.">
            <a:extLst>
              <a:ext uri="{FF2B5EF4-FFF2-40B4-BE49-F238E27FC236}">
                <a16:creationId xmlns:a16="http://schemas.microsoft.com/office/drawing/2014/main" id="{9480144D-8418-7F43-8427-8A84834D59B6}"/>
              </a:ext>
            </a:extLst>
          </p:cNvPr>
          <p:cNvPicPr>
            <a:picLocks noGrp="1" noChangeAspect="1"/>
          </p:cNvPicPr>
          <p:nvPr>
            <p:ph type="pic" sz="quarter" idx="10"/>
          </p:nvPr>
        </p:nvPicPr>
        <p:blipFill>
          <a:blip r:embed="rId2"/>
          <a:stretch>
            <a:fillRect/>
          </a:stretch>
        </p:blipFill>
        <p:spPr>
          <a:xfrm>
            <a:off x="731520" y="1619557"/>
            <a:ext cx="8090748" cy="3517031"/>
          </a:xfrm>
        </p:spPr>
      </p:pic>
      <p:sp>
        <p:nvSpPr>
          <p:cNvPr id="4" name="Text Placeholder 3">
            <a:extLst>
              <a:ext uri="{FF2B5EF4-FFF2-40B4-BE49-F238E27FC236}">
                <a16:creationId xmlns:a16="http://schemas.microsoft.com/office/drawing/2014/main" id="{036F89CE-7F7F-DA49-837D-AA08C2F73B24}"/>
              </a:ext>
            </a:extLst>
          </p:cNvPr>
          <p:cNvSpPr>
            <a:spLocks noGrp="1"/>
          </p:cNvSpPr>
          <p:nvPr>
            <p:ph type="body" sz="quarter" idx="11"/>
          </p:nvPr>
        </p:nvSpPr>
        <p:spPr>
          <a:xfrm>
            <a:off x="7478972" y="5206715"/>
            <a:ext cx="3976406" cy="672105"/>
          </a:xfrm>
        </p:spPr>
        <p:txBody>
          <a:bodyPr/>
          <a:lstStyle/>
          <a:p>
            <a:r>
              <a:rPr lang="en-US" dirty="0"/>
              <a:t>Figure 6-15 Applying the </a:t>
            </a:r>
            <a:r>
              <a:rPr lang="en-US" dirty="0" err="1">
                <a:latin typeface="Courier New" panose="02070309020205020404" pitchFamily="49" charset="0"/>
                <a:cs typeface="Courier New" panose="02070309020205020404" pitchFamily="49" charset="0"/>
              </a:rPr>
              <a:t>toLocaleString</a:t>
            </a:r>
            <a:r>
              <a:rPr lang="en-US" dirty="0">
                <a:latin typeface="Courier New" panose="02070309020205020404" pitchFamily="49" charset="0"/>
                <a:cs typeface="Courier New" panose="02070309020205020404" pitchFamily="49" charset="0"/>
              </a:rPr>
              <a:t>()</a:t>
            </a:r>
            <a:r>
              <a:rPr lang="en-US" dirty="0"/>
              <a:t> method</a:t>
            </a:r>
          </a:p>
        </p:txBody>
      </p:sp>
    </p:spTree>
    <p:extLst>
      <p:ext uri="{BB962C8B-B14F-4D97-AF65-F5344CB8AC3E}">
        <p14:creationId xmlns:p14="http://schemas.microsoft.com/office/powerpoint/2010/main" val="1480056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9613B5-7255-3E47-AB8B-5B2A4AEBF392}"/>
              </a:ext>
            </a:extLst>
          </p:cNvPr>
          <p:cNvSpPr>
            <a:spLocks noGrp="1"/>
          </p:cNvSpPr>
          <p:nvPr>
            <p:ph type="title"/>
          </p:nvPr>
        </p:nvSpPr>
        <p:spPr/>
        <p:txBody>
          <a:bodyPr/>
          <a:lstStyle/>
          <a:p>
            <a:r>
              <a:rPr lang="en-US" dirty="0"/>
              <a:t>Formatting Data Values in a Form (3 of 4)</a:t>
            </a:r>
          </a:p>
        </p:txBody>
      </p:sp>
      <p:pic>
        <p:nvPicPr>
          <p:cNvPr id="6" name="Picture Placeholder 5" descr="The product order form is displayed with the numeric values now displayed in currency. The costs are displayed in U S dollars. The model selected is the 6-Quart one which is priced at 129.95 dollars. In the quantity field, 1 is selected. The price of the selection is listed as 129.95 dollars. Under the protection plan, no protection plan is selected. The cost of the protection plan is listed as 0 dollars. The sum of the model and protection plan costs is listed under the subtotal field as 129.95 dollars. Tax at 5 percent is listed as 6.4975 dollars. The total cost of the order is listed as  136.4475 dollars. ">
            <a:extLst>
              <a:ext uri="{FF2B5EF4-FFF2-40B4-BE49-F238E27FC236}">
                <a16:creationId xmlns:a16="http://schemas.microsoft.com/office/drawing/2014/main" id="{D4450CBD-229A-4A47-801D-97DA38AF1145}"/>
              </a:ext>
            </a:extLst>
          </p:cNvPr>
          <p:cNvPicPr>
            <a:picLocks noGrp="1" noChangeAspect="1"/>
          </p:cNvPicPr>
          <p:nvPr>
            <p:ph type="pic" sz="quarter" idx="10"/>
          </p:nvPr>
        </p:nvPicPr>
        <p:blipFill>
          <a:blip r:embed="rId2"/>
          <a:stretch>
            <a:fillRect/>
          </a:stretch>
        </p:blipFill>
        <p:spPr>
          <a:xfrm>
            <a:off x="731520" y="1619557"/>
            <a:ext cx="8005606" cy="3782176"/>
          </a:xfrm>
        </p:spPr>
      </p:pic>
      <p:sp>
        <p:nvSpPr>
          <p:cNvPr id="4" name="Text Placeholder 3">
            <a:extLst>
              <a:ext uri="{FF2B5EF4-FFF2-40B4-BE49-F238E27FC236}">
                <a16:creationId xmlns:a16="http://schemas.microsoft.com/office/drawing/2014/main" id="{85B749C2-3390-C64B-BD3C-1B69AA54F8FA}"/>
              </a:ext>
            </a:extLst>
          </p:cNvPr>
          <p:cNvSpPr>
            <a:spLocks noGrp="1"/>
          </p:cNvSpPr>
          <p:nvPr>
            <p:ph type="body" sz="quarter" idx="11"/>
          </p:nvPr>
        </p:nvSpPr>
        <p:spPr>
          <a:xfrm>
            <a:off x="9025466" y="4070657"/>
            <a:ext cx="2429911" cy="1808163"/>
          </a:xfrm>
        </p:spPr>
        <p:txBody>
          <a:bodyPr/>
          <a:lstStyle/>
          <a:p>
            <a:r>
              <a:rPr lang="en-US" dirty="0"/>
              <a:t>Figure 6-16 Displaying numeric values as currency</a:t>
            </a:r>
          </a:p>
        </p:txBody>
      </p:sp>
    </p:spTree>
    <p:extLst>
      <p:ext uri="{BB962C8B-B14F-4D97-AF65-F5344CB8AC3E}">
        <p14:creationId xmlns:p14="http://schemas.microsoft.com/office/powerpoint/2010/main" val="11244964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EC3578-CC06-6847-8FEB-E96546D29929}"/>
              </a:ext>
            </a:extLst>
          </p:cNvPr>
          <p:cNvSpPr>
            <a:spLocks noGrp="1"/>
          </p:cNvSpPr>
          <p:nvPr>
            <p:ph type="title"/>
          </p:nvPr>
        </p:nvSpPr>
        <p:spPr/>
        <p:txBody>
          <a:bodyPr/>
          <a:lstStyle/>
          <a:p>
            <a:r>
              <a:rPr lang="en-US" dirty="0"/>
              <a:t>Formatting Data Values in a Form (4 of 4)</a:t>
            </a:r>
          </a:p>
        </p:txBody>
      </p:sp>
      <p:sp>
        <p:nvSpPr>
          <p:cNvPr id="3" name="Text Placeholder 2">
            <a:extLst>
              <a:ext uri="{FF2B5EF4-FFF2-40B4-BE49-F238E27FC236}">
                <a16:creationId xmlns:a16="http://schemas.microsoft.com/office/drawing/2014/main" id="{70465955-E6F0-3A46-A3C2-D943EC9343B1}"/>
              </a:ext>
            </a:extLst>
          </p:cNvPr>
          <p:cNvSpPr>
            <a:spLocks noGrp="1"/>
          </p:cNvSpPr>
          <p:nvPr>
            <p:ph type="body" sz="quarter" idx="17"/>
          </p:nvPr>
        </p:nvSpPr>
        <p:spPr/>
        <p:txBody>
          <a:bodyPr/>
          <a:lstStyle/>
          <a:p>
            <a:r>
              <a:rPr lang="en-US" dirty="0"/>
              <a:t>Making a website international friendly</a:t>
            </a:r>
          </a:p>
          <a:p>
            <a:pPr lvl="1"/>
            <a:r>
              <a:rPr lang="en-US" dirty="0"/>
              <a:t>Support international conventions</a:t>
            </a:r>
          </a:p>
          <a:p>
            <a:pPr lvl="1"/>
            <a:r>
              <a:rPr lang="en-US" dirty="0"/>
              <a:t>Avoid images that contain text strings</a:t>
            </a:r>
          </a:p>
          <a:p>
            <a:pPr lvl="1"/>
            <a:r>
              <a:rPr lang="en-US" dirty="0"/>
              <a:t>Make your layout flexible</a:t>
            </a:r>
          </a:p>
          <a:p>
            <a:pPr lvl="1"/>
            <a:r>
              <a:rPr lang="en-US" dirty="0"/>
              <a:t>Optimize your site for international searches</a:t>
            </a:r>
          </a:p>
          <a:p>
            <a:pPr lvl="1"/>
            <a:r>
              <a:rPr lang="en-US" dirty="0"/>
              <a:t>Provide currency conversion features</a:t>
            </a:r>
          </a:p>
          <a:p>
            <a:pPr lvl="1"/>
            <a:r>
              <a:rPr lang="en-US" dirty="0"/>
              <a:t>Account for cultural differences</a:t>
            </a:r>
          </a:p>
        </p:txBody>
      </p:sp>
    </p:spTree>
    <p:extLst>
      <p:ext uri="{BB962C8B-B14F-4D97-AF65-F5344CB8AC3E}">
        <p14:creationId xmlns:p14="http://schemas.microsoft.com/office/powerpoint/2010/main" val="18525348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E4834E-0932-CB46-8FFC-A0203EA99C5B}"/>
              </a:ext>
            </a:extLst>
          </p:cNvPr>
          <p:cNvSpPr>
            <a:spLocks noGrp="1"/>
          </p:cNvSpPr>
          <p:nvPr>
            <p:ph type="title"/>
          </p:nvPr>
        </p:nvSpPr>
        <p:spPr/>
        <p:txBody>
          <a:bodyPr/>
          <a:lstStyle/>
          <a:p>
            <a:r>
              <a:rPr lang="en-US" dirty="0"/>
              <a:t>Responding to Form Events (1 of 3)</a:t>
            </a:r>
          </a:p>
        </p:txBody>
      </p:sp>
      <p:graphicFrame>
        <p:nvGraphicFramePr>
          <p:cNvPr id="5" name="Table Placeholder 4">
            <a:extLst>
              <a:ext uri="{FF2B5EF4-FFF2-40B4-BE49-F238E27FC236}">
                <a16:creationId xmlns:a16="http://schemas.microsoft.com/office/drawing/2014/main" id="{A1B3279B-CA5F-5641-B71C-D678311FB2BC}"/>
              </a:ext>
            </a:extLst>
          </p:cNvPr>
          <p:cNvGraphicFramePr>
            <a:graphicFrameLocks noGrp="1"/>
          </p:cNvGraphicFramePr>
          <p:nvPr>
            <p:ph type="tbl" sz="quarter" idx="10"/>
            <p:extLst>
              <p:ext uri="{D42A27DB-BD31-4B8C-83A1-F6EECF244321}">
                <p14:modId xmlns:p14="http://schemas.microsoft.com/office/powerpoint/2010/main" val="3215404602"/>
              </p:ext>
            </p:extLst>
          </p:nvPr>
        </p:nvGraphicFramePr>
        <p:xfrm>
          <a:off x="838199" y="2019300"/>
          <a:ext cx="10515600" cy="3708400"/>
        </p:xfrm>
        <a:graphic>
          <a:graphicData uri="http://schemas.openxmlformats.org/drawingml/2006/table">
            <a:tbl>
              <a:tblPr firstRow="1" bandRow="1">
                <a:tableStyleId>{5C22544A-7EE6-4342-B048-85BDC9FD1C3A}</a:tableStyleId>
              </a:tblPr>
              <a:tblGrid>
                <a:gridCol w="3521150">
                  <a:extLst>
                    <a:ext uri="{9D8B030D-6E8A-4147-A177-3AD203B41FA5}">
                      <a16:colId xmlns:a16="http://schemas.microsoft.com/office/drawing/2014/main" val="2617975852"/>
                    </a:ext>
                  </a:extLst>
                </a:gridCol>
                <a:gridCol w="6994450">
                  <a:extLst>
                    <a:ext uri="{9D8B030D-6E8A-4147-A177-3AD203B41FA5}">
                      <a16:colId xmlns:a16="http://schemas.microsoft.com/office/drawing/2014/main" val="401221136"/>
                    </a:ext>
                  </a:extLst>
                </a:gridCol>
              </a:tblGrid>
              <a:tr h="370840">
                <a:tc>
                  <a:txBody>
                    <a:bodyPr/>
                    <a:lstStyle/>
                    <a:p>
                      <a:r>
                        <a:rPr lang="en-US" dirty="0"/>
                        <a:t>Event Handler</a:t>
                      </a:r>
                    </a:p>
                  </a:txBody>
                  <a:tcPr/>
                </a:tc>
                <a:tc>
                  <a:txBody>
                    <a:bodyPr/>
                    <a:lstStyle/>
                    <a:p>
                      <a:r>
                        <a:rPr lang="en-US" dirty="0"/>
                        <a:t>Description</a:t>
                      </a:r>
                    </a:p>
                  </a:txBody>
                  <a:tcPr/>
                </a:tc>
                <a:extLst>
                  <a:ext uri="{0D108BD9-81ED-4DB2-BD59-A6C34878D82A}">
                    <a16:rowId xmlns:a16="http://schemas.microsoft.com/office/drawing/2014/main" val="1574648344"/>
                  </a:ext>
                </a:extLst>
              </a:tr>
              <a:tr h="370840">
                <a:tc>
                  <a:txBody>
                    <a:bodyPr/>
                    <a:lstStyle/>
                    <a:p>
                      <a:r>
                        <a:rPr lang="en-US" i="1" dirty="0" err="1">
                          <a:latin typeface="Courier New" panose="02070309020205020404" pitchFamily="49" charset="0"/>
                          <a:cs typeface="Courier New" panose="02070309020205020404" pitchFamily="49" charset="0"/>
                        </a:rPr>
                        <a:t>element</a:t>
                      </a:r>
                      <a:r>
                        <a:rPr lang="en-US" dirty="0" err="1">
                          <a:latin typeface="Courier New" panose="02070309020205020404" pitchFamily="49" charset="0"/>
                          <a:cs typeface="Courier New" panose="02070309020205020404" pitchFamily="49" charset="0"/>
                        </a:rPr>
                        <a:t>.onblur</a:t>
                      </a:r>
                      <a:endParaRPr lang="en-US" dirty="0">
                        <a:latin typeface="Courier New" panose="02070309020205020404" pitchFamily="49" charset="0"/>
                        <a:cs typeface="Courier New" panose="02070309020205020404" pitchFamily="49" charset="0"/>
                      </a:endParaRPr>
                    </a:p>
                  </a:txBody>
                  <a:tcPr/>
                </a:tc>
                <a:tc>
                  <a:txBody>
                    <a:bodyPr/>
                    <a:lstStyle/>
                    <a:p>
                      <a:r>
                        <a:rPr lang="en-US" dirty="0"/>
                        <a:t>The form </a:t>
                      </a:r>
                      <a:r>
                        <a:rPr lang="en-US" i="1" dirty="0">
                          <a:latin typeface="Courier New" panose="02070309020205020404" pitchFamily="49" charset="0"/>
                          <a:cs typeface="Courier New" panose="02070309020205020404" pitchFamily="49" charset="0"/>
                        </a:rPr>
                        <a:t>element</a:t>
                      </a:r>
                      <a:r>
                        <a:rPr lang="en-US" dirty="0"/>
                        <a:t> has lost the focus</a:t>
                      </a:r>
                    </a:p>
                  </a:txBody>
                  <a:tcPr/>
                </a:tc>
                <a:extLst>
                  <a:ext uri="{0D108BD9-81ED-4DB2-BD59-A6C34878D82A}">
                    <a16:rowId xmlns:a16="http://schemas.microsoft.com/office/drawing/2014/main" val="3972591955"/>
                  </a:ext>
                </a:extLst>
              </a:tr>
              <a:tr h="370840">
                <a:tc>
                  <a:txBody>
                    <a:bodyPr/>
                    <a:lstStyle/>
                    <a:p>
                      <a:r>
                        <a:rPr lang="en-US" i="1" dirty="0" err="1">
                          <a:latin typeface="Courier New" panose="02070309020205020404" pitchFamily="49" charset="0"/>
                          <a:cs typeface="Courier New" panose="02070309020205020404" pitchFamily="49" charset="0"/>
                        </a:rPr>
                        <a:t>element</a:t>
                      </a:r>
                      <a:r>
                        <a:rPr lang="en-US" dirty="0" err="1">
                          <a:latin typeface="Courier New" panose="02070309020205020404" pitchFamily="49" charset="0"/>
                          <a:cs typeface="Courier New" panose="02070309020205020404" pitchFamily="49" charset="0"/>
                        </a:rPr>
                        <a:t>.onchange</a:t>
                      </a:r>
                      <a:endParaRPr lang="en-US" dirty="0">
                        <a:latin typeface="Courier New" panose="02070309020205020404" pitchFamily="49" charset="0"/>
                        <a:cs typeface="Courier New" panose="02070309020205020404" pitchFamily="49" charset="0"/>
                      </a:endParaRPr>
                    </a:p>
                  </a:txBody>
                  <a:tcPr/>
                </a:tc>
                <a:tc>
                  <a:txBody>
                    <a:bodyPr/>
                    <a:lstStyle/>
                    <a:p>
                      <a:r>
                        <a:rPr lang="en-US" dirty="0"/>
                        <a:t>The value of </a:t>
                      </a:r>
                      <a:r>
                        <a:rPr lang="en-US" i="1" dirty="0">
                          <a:latin typeface="Courier New" panose="02070309020205020404" pitchFamily="49" charset="0"/>
                          <a:cs typeface="Courier New" panose="02070309020205020404" pitchFamily="49" charset="0"/>
                        </a:rPr>
                        <a:t>element</a:t>
                      </a:r>
                      <a:r>
                        <a:rPr lang="en-US" dirty="0"/>
                        <a:t> has changed, and </a:t>
                      </a:r>
                      <a:r>
                        <a:rPr lang="en-US" i="1" dirty="0">
                          <a:latin typeface="Courier New" panose="02070309020205020404" pitchFamily="49" charset="0"/>
                          <a:cs typeface="Courier New" panose="02070309020205020404" pitchFamily="49" charset="0"/>
                        </a:rPr>
                        <a:t>element</a:t>
                      </a:r>
                      <a:r>
                        <a:rPr lang="en-US" dirty="0"/>
                        <a:t> has lost the focus</a:t>
                      </a:r>
                    </a:p>
                  </a:txBody>
                  <a:tcPr/>
                </a:tc>
                <a:extLst>
                  <a:ext uri="{0D108BD9-81ED-4DB2-BD59-A6C34878D82A}">
                    <a16:rowId xmlns:a16="http://schemas.microsoft.com/office/drawing/2014/main" val="4040773669"/>
                  </a:ext>
                </a:extLst>
              </a:tr>
              <a:tr h="370840">
                <a:tc>
                  <a:txBody>
                    <a:bodyPr/>
                    <a:lstStyle/>
                    <a:p>
                      <a:r>
                        <a:rPr lang="en-US" i="1" dirty="0" err="1">
                          <a:latin typeface="Courier New" panose="02070309020205020404" pitchFamily="49" charset="0"/>
                          <a:cs typeface="Courier New" panose="02070309020205020404" pitchFamily="49" charset="0"/>
                        </a:rPr>
                        <a:t>element</a:t>
                      </a:r>
                      <a:r>
                        <a:rPr lang="en-US" dirty="0" err="1">
                          <a:latin typeface="Courier New" panose="02070309020205020404" pitchFamily="49" charset="0"/>
                          <a:cs typeface="Courier New" panose="02070309020205020404" pitchFamily="49" charset="0"/>
                        </a:rPr>
                        <a:t>.onfocus</a:t>
                      </a:r>
                      <a:endParaRPr lang="en-US" dirty="0">
                        <a:latin typeface="Courier New" panose="02070309020205020404" pitchFamily="49" charset="0"/>
                        <a:cs typeface="Courier New" panose="02070309020205020404" pitchFamily="49" charset="0"/>
                      </a:endParaRPr>
                    </a:p>
                  </a:txBody>
                  <a:tcPr/>
                </a:tc>
                <a:tc>
                  <a:txBody>
                    <a:bodyPr/>
                    <a:lstStyle/>
                    <a:p>
                      <a:r>
                        <a:rPr lang="en-US" dirty="0"/>
                        <a:t>The </a:t>
                      </a:r>
                      <a:r>
                        <a:rPr lang="en-US" i="1" dirty="0">
                          <a:latin typeface="Courier New" panose="02070309020205020404" pitchFamily="49" charset="0"/>
                          <a:cs typeface="Courier New" panose="02070309020205020404" pitchFamily="49" charset="0"/>
                        </a:rPr>
                        <a:t>element</a:t>
                      </a:r>
                      <a:r>
                        <a:rPr lang="en-US" dirty="0"/>
                        <a:t> has received the focus</a:t>
                      </a:r>
                    </a:p>
                  </a:txBody>
                  <a:tcPr/>
                </a:tc>
                <a:extLst>
                  <a:ext uri="{0D108BD9-81ED-4DB2-BD59-A6C34878D82A}">
                    <a16:rowId xmlns:a16="http://schemas.microsoft.com/office/drawing/2014/main" val="3406074095"/>
                  </a:ext>
                </a:extLst>
              </a:tr>
              <a:tr h="370840">
                <a:tc>
                  <a:txBody>
                    <a:bodyPr/>
                    <a:lstStyle/>
                    <a:p>
                      <a:r>
                        <a:rPr lang="en-US" i="1" dirty="0" err="1">
                          <a:latin typeface="Courier New" panose="02070309020205020404" pitchFamily="49" charset="0"/>
                          <a:cs typeface="Courier New" panose="02070309020205020404" pitchFamily="49" charset="0"/>
                        </a:rPr>
                        <a:t>element</a:t>
                      </a:r>
                      <a:r>
                        <a:rPr lang="en-US" dirty="0" err="1">
                          <a:latin typeface="Courier New" panose="02070309020205020404" pitchFamily="49" charset="0"/>
                          <a:cs typeface="Courier New" panose="02070309020205020404" pitchFamily="49" charset="0"/>
                        </a:rPr>
                        <a:t>.oninput</a:t>
                      </a:r>
                      <a:endParaRPr lang="en-US" dirty="0">
                        <a:latin typeface="Courier New" panose="02070309020205020404" pitchFamily="49" charset="0"/>
                        <a:cs typeface="Courier New" panose="02070309020205020404" pitchFamily="49" charset="0"/>
                      </a:endParaRPr>
                    </a:p>
                  </a:txBody>
                  <a:tcPr/>
                </a:tc>
                <a:tc>
                  <a:txBody>
                    <a:bodyPr/>
                    <a:lstStyle/>
                    <a:p>
                      <a:r>
                        <a:rPr lang="en-US" dirty="0"/>
                        <a:t>The </a:t>
                      </a:r>
                      <a:r>
                        <a:rPr lang="en-US" i="1" dirty="0">
                          <a:latin typeface="Courier New" panose="02070309020205020404" pitchFamily="49" charset="0"/>
                          <a:cs typeface="Courier New" panose="02070309020205020404" pitchFamily="49" charset="0"/>
                        </a:rPr>
                        <a:t>element</a:t>
                      </a:r>
                      <a:r>
                        <a:rPr lang="en-US" dirty="0"/>
                        <a:t> has received user input</a:t>
                      </a:r>
                    </a:p>
                  </a:txBody>
                  <a:tcPr/>
                </a:tc>
                <a:extLst>
                  <a:ext uri="{0D108BD9-81ED-4DB2-BD59-A6C34878D82A}">
                    <a16:rowId xmlns:a16="http://schemas.microsoft.com/office/drawing/2014/main" val="1436416296"/>
                  </a:ext>
                </a:extLst>
              </a:tr>
              <a:tr h="370840">
                <a:tc>
                  <a:txBody>
                    <a:bodyPr/>
                    <a:lstStyle/>
                    <a:p>
                      <a:r>
                        <a:rPr lang="en-US" i="1" dirty="0" err="1">
                          <a:latin typeface="Courier New" panose="02070309020205020404" pitchFamily="49" charset="0"/>
                          <a:cs typeface="Courier New" panose="02070309020205020404" pitchFamily="49" charset="0"/>
                        </a:rPr>
                        <a:t>element</a:t>
                      </a:r>
                      <a:r>
                        <a:rPr lang="en-US" dirty="0" err="1">
                          <a:latin typeface="Courier New" panose="02070309020205020404" pitchFamily="49" charset="0"/>
                          <a:cs typeface="Courier New" panose="02070309020205020404" pitchFamily="49" charset="0"/>
                        </a:rPr>
                        <a:t>.oninvalid</a:t>
                      </a:r>
                      <a:endParaRPr lang="en-US" dirty="0">
                        <a:latin typeface="Courier New" panose="02070309020205020404" pitchFamily="49" charset="0"/>
                        <a:cs typeface="Courier New" panose="02070309020205020404" pitchFamily="49" charset="0"/>
                      </a:endParaRPr>
                    </a:p>
                  </a:txBody>
                  <a:tcPr/>
                </a:tc>
                <a:tc>
                  <a:txBody>
                    <a:bodyPr/>
                    <a:lstStyle/>
                    <a:p>
                      <a:r>
                        <a:rPr lang="en-US" dirty="0"/>
                        <a:t>The </a:t>
                      </a:r>
                      <a:r>
                        <a:rPr lang="en-US" i="1" dirty="0">
                          <a:latin typeface="Courier New" panose="02070309020205020404" pitchFamily="49" charset="0"/>
                          <a:cs typeface="Courier New" panose="02070309020205020404" pitchFamily="49" charset="0"/>
                        </a:rPr>
                        <a:t>element</a:t>
                      </a:r>
                      <a:r>
                        <a:rPr lang="en-US" dirty="0"/>
                        <a:t> value is invalid</a:t>
                      </a:r>
                    </a:p>
                  </a:txBody>
                  <a:tcPr/>
                </a:tc>
                <a:extLst>
                  <a:ext uri="{0D108BD9-81ED-4DB2-BD59-A6C34878D82A}">
                    <a16:rowId xmlns:a16="http://schemas.microsoft.com/office/drawing/2014/main" val="258109868"/>
                  </a:ext>
                </a:extLst>
              </a:tr>
              <a:tr h="370840">
                <a:tc>
                  <a:txBody>
                    <a:bodyPr/>
                    <a:lstStyle/>
                    <a:p>
                      <a:r>
                        <a:rPr lang="en-US" i="1" dirty="0" err="1">
                          <a:latin typeface="Courier New" panose="02070309020205020404" pitchFamily="49" charset="0"/>
                          <a:cs typeface="Courier New" panose="02070309020205020404" pitchFamily="49" charset="0"/>
                        </a:rPr>
                        <a:t>form</a:t>
                      </a:r>
                      <a:r>
                        <a:rPr lang="en-US" dirty="0" err="1">
                          <a:latin typeface="Courier New" panose="02070309020205020404" pitchFamily="49" charset="0"/>
                          <a:cs typeface="Courier New" panose="02070309020205020404" pitchFamily="49" charset="0"/>
                        </a:rPr>
                        <a:t>.onreset</a:t>
                      </a:r>
                      <a:endParaRPr lang="en-US" dirty="0">
                        <a:latin typeface="Courier New" panose="02070309020205020404" pitchFamily="49" charset="0"/>
                        <a:cs typeface="Courier New" panose="02070309020205020404" pitchFamily="49" charset="0"/>
                      </a:endParaRPr>
                    </a:p>
                  </a:txBody>
                  <a:tcPr/>
                </a:tc>
                <a:tc>
                  <a:txBody>
                    <a:bodyPr/>
                    <a:lstStyle/>
                    <a:p>
                      <a:r>
                        <a:rPr lang="en-US" dirty="0"/>
                        <a:t>The </a:t>
                      </a:r>
                      <a:r>
                        <a:rPr lang="en-US" i="1" dirty="0">
                          <a:latin typeface="Courier New" panose="02070309020205020404" pitchFamily="49" charset="0"/>
                          <a:cs typeface="Courier New" panose="02070309020205020404" pitchFamily="49" charset="0"/>
                        </a:rPr>
                        <a:t>form</a:t>
                      </a:r>
                      <a:r>
                        <a:rPr lang="en-US" dirty="0"/>
                        <a:t> has been reset</a:t>
                      </a:r>
                    </a:p>
                  </a:txBody>
                  <a:tcPr/>
                </a:tc>
                <a:extLst>
                  <a:ext uri="{0D108BD9-81ED-4DB2-BD59-A6C34878D82A}">
                    <a16:rowId xmlns:a16="http://schemas.microsoft.com/office/drawing/2014/main" val="1448053575"/>
                  </a:ext>
                </a:extLst>
              </a:tr>
              <a:tr h="370840">
                <a:tc>
                  <a:txBody>
                    <a:bodyPr/>
                    <a:lstStyle/>
                    <a:p>
                      <a:r>
                        <a:rPr lang="en-US" i="1" dirty="0" err="1">
                          <a:latin typeface="Courier New" panose="02070309020205020404" pitchFamily="49" charset="0"/>
                          <a:cs typeface="Courier New" panose="02070309020205020404" pitchFamily="49" charset="0"/>
                        </a:rPr>
                        <a:t>element</a:t>
                      </a:r>
                      <a:r>
                        <a:rPr lang="en-US" dirty="0" err="1">
                          <a:latin typeface="Courier New" panose="02070309020205020404" pitchFamily="49" charset="0"/>
                          <a:cs typeface="Courier New" panose="02070309020205020404" pitchFamily="49" charset="0"/>
                        </a:rPr>
                        <a:t>.onsearch</a:t>
                      </a:r>
                      <a:endParaRPr lang="en-US" dirty="0">
                        <a:latin typeface="Courier New" panose="02070309020205020404" pitchFamily="49" charset="0"/>
                        <a:cs typeface="Courier New" panose="02070309020205020404" pitchFamily="49" charset="0"/>
                      </a:endParaRPr>
                    </a:p>
                  </a:txBody>
                  <a:tcPr/>
                </a:tc>
                <a:tc>
                  <a:txBody>
                    <a:bodyPr/>
                    <a:lstStyle/>
                    <a:p>
                      <a:r>
                        <a:rPr lang="en-US" dirty="0"/>
                        <a:t>The user has entered something into a search field</a:t>
                      </a:r>
                    </a:p>
                  </a:txBody>
                  <a:tcPr/>
                </a:tc>
                <a:extLst>
                  <a:ext uri="{0D108BD9-81ED-4DB2-BD59-A6C34878D82A}">
                    <a16:rowId xmlns:a16="http://schemas.microsoft.com/office/drawing/2014/main" val="4202739847"/>
                  </a:ext>
                </a:extLst>
              </a:tr>
              <a:tr h="370840">
                <a:tc>
                  <a:txBody>
                    <a:bodyPr/>
                    <a:lstStyle/>
                    <a:p>
                      <a:r>
                        <a:rPr lang="en-US" i="1" dirty="0" err="1">
                          <a:latin typeface="Courier New" panose="02070309020205020404" pitchFamily="49" charset="0"/>
                          <a:cs typeface="Courier New" panose="02070309020205020404" pitchFamily="49" charset="0"/>
                        </a:rPr>
                        <a:t>element</a:t>
                      </a:r>
                      <a:r>
                        <a:rPr lang="en-US" dirty="0" err="1">
                          <a:latin typeface="Courier New" panose="02070309020205020404" pitchFamily="49" charset="0"/>
                          <a:cs typeface="Courier New" panose="02070309020205020404" pitchFamily="49" charset="0"/>
                        </a:rPr>
                        <a:t>.onselect</a:t>
                      </a:r>
                      <a:endParaRPr lang="en-US" dirty="0">
                        <a:latin typeface="Courier New" panose="02070309020205020404" pitchFamily="49" charset="0"/>
                        <a:cs typeface="Courier New" panose="02070309020205020404" pitchFamily="49" charset="0"/>
                      </a:endParaRPr>
                    </a:p>
                  </a:txBody>
                  <a:tcPr/>
                </a:tc>
                <a:tc>
                  <a:txBody>
                    <a:bodyPr/>
                    <a:lstStyle/>
                    <a:p>
                      <a:r>
                        <a:rPr lang="en-US" dirty="0"/>
                        <a:t>Text has been selected within the </a:t>
                      </a:r>
                      <a:r>
                        <a:rPr lang="en-US" i="1" dirty="0">
                          <a:latin typeface="Courier New" panose="02070309020205020404" pitchFamily="49" charset="0"/>
                          <a:cs typeface="Courier New" panose="02070309020205020404" pitchFamily="49" charset="0"/>
                        </a:rPr>
                        <a:t>element</a:t>
                      </a:r>
                    </a:p>
                  </a:txBody>
                  <a:tcPr/>
                </a:tc>
                <a:extLst>
                  <a:ext uri="{0D108BD9-81ED-4DB2-BD59-A6C34878D82A}">
                    <a16:rowId xmlns:a16="http://schemas.microsoft.com/office/drawing/2014/main" val="1395416495"/>
                  </a:ext>
                </a:extLst>
              </a:tr>
              <a:tr h="370840">
                <a:tc>
                  <a:txBody>
                    <a:bodyPr/>
                    <a:lstStyle/>
                    <a:p>
                      <a:r>
                        <a:rPr lang="en-US" i="1" dirty="0" err="1">
                          <a:latin typeface="Courier New" panose="02070309020205020404" pitchFamily="49" charset="0"/>
                          <a:cs typeface="Courier New" panose="02070309020205020404" pitchFamily="49" charset="0"/>
                        </a:rPr>
                        <a:t>form</a:t>
                      </a:r>
                      <a:r>
                        <a:rPr lang="en-US" dirty="0" err="1">
                          <a:latin typeface="Courier New" panose="02070309020205020404" pitchFamily="49" charset="0"/>
                          <a:cs typeface="Courier New" panose="02070309020205020404" pitchFamily="49" charset="0"/>
                        </a:rPr>
                        <a:t>.onsubmit</a:t>
                      </a:r>
                      <a:endParaRPr lang="en-US" dirty="0">
                        <a:latin typeface="Courier New" panose="02070309020205020404" pitchFamily="49" charset="0"/>
                        <a:cs typeface="Courier New" panose="02070309020205020404" pitchFamily="49" charset="0"/>
                      </a:endParaRPr>
                    </a:p>
                  </a:txBody>
                  <a:tcPr/>
                </a:tc>
                <a:tc>
                  <a:txBody>
                    <a:bodyPr/>
                    <a:lstStyle/>
                    <a:p>
                      <a:r>
                        <a:rPr lang="en-US" dirty="0"/>
                        <a:t>The </a:t>
                      </a:r>
                      <a:r>
                        <a:rPr lang="en-US" i="1" dirty="0">
                          <a:latin typeface="Courier New" panose="02070309020205020404" pitchFamily="49" charset="0"/>
                          <a:cs typeface="Courier New" panose="02070309020205020404" pitchFamily="49" charset="0"/>
                        </a:rPr>
                        <a:t>form</a:t>
                      </a:r>
                      <a:r>
                        <a:rPr lang="en-US" dirty="0"/>
                        <a:t> has been submitted</a:t>
                      </a:r>
                    </a:p>
                  </a:txBody>
                  <a:tcPr/>
                </a:tc>
                <a:extLst>
                  <a:ext uri="{0D108BD9-81ED-4DB2-BD59-A6C34878D82A}">
                    <a16:rowId xmlns:a16="http://schemas.microsoft.com/office/drawing/2014/main" val="3703791731"/>
                  </a:ext>
                </a:extLst>
              </a:tr>
            </a:tbl>
          </a:graphicData>
        </a:graphic>
      </p:graphicFrame>
    </p:spTree>
    <p:extLst>
      <p:ext uri="{BB962C8B-B14F-4D97-AF65-F5344CB8AC3E}">
        <p14:creationId xmlns:p14="http://schemas.microsoft.com/office/powerpoint/2010/main" val="2901579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3837D8-6DC5-914F-9B8F-0A39D379F02D}"/>
              </a:ext>
            </a:extLst>
          </p:cNvPr>
          <p:cNvSpPr>
            <a:spLocks noGrp="1"/>
          </p:cNvSpPr>
          <p:nvPr>
            <p:ph type="title"/>
          </p:nvPr>
        </p:nvSpPr>
        <p:spPr/>
        <p:txBody>
          <a:bodyPr/>
          <a:lstStyle/>
          <a:p>
            <a:r>
              <a:rPr lang="en-US" dirty="0"/>
              <a:t>Responding to Form Events (2 of 3)</a:t>
            </a:r>
          </a:p>
        </p:txBody>
      </p:sp>
      <p:pic>
        <p:nvPicPr>
          <p:cNvPr id="7" name="Picture Placeholder 6" descr="A code block in which event listeners are added to a form. Program code. In the code, the words in the variable names are merged, and the code contains the following keywords: for, let. Line 1: window, dot, add Event Listener, left parenthesis, left double quotation mark, load, right double quotation mark, comma, function, left parenthesis, right parenthesis, left brace. Line 2, indented once: let, order Form, equals, document, dot, forms, dot, order Form, semicolon. Line 3, indented once: let, model, equals, order Form, dot, elements, dot, model, semicolon. Line 4: Blank. Line 5, indented once: Forward slash, forward slash, Select Model selection list when form opens. Line 6, indented once: model, dot, focus, left parenthesis, right parenthesis. Line 7: Blank. Line 8, indented once: Forward slash, forward slash, Add  an event listener for every form element. Line 9, indented once: for, left parenthesis, let, i, equals, 0, semicolon, i, less than, order Form, dot, elements, dot, length, semicolon, i, plus, plus, right parenthesis, left brace. Line 10, indented twice: order Form, dot, elements, left bracket, i, right bracket, dot, add Event Listener, left parenthesis, left double quotation mark, change, right double quotation mark, comma, calc Order, right parenthesis, semicolon. Line 11, indented once: Right brace. In line 10 of the above code, the calc Order function runs when any order form element changes its value.">
            <a:extLst>
              <a:ext uri="{FF2B5EF4-FFF2-40B4-BE49-F238E27FC236}">
                <a16:creationId xmlns:a16="http://schemas.microsoft.com/office/drawing/2014/main" id="{B39BED08-C090-CF43-8464-876DA8A49649}"/>
              </a:ext>
            </a:extLst>
          </p:cNvPr>
          <p:cNvPicPr>
            <a:picLocks noGrp="1" noChangeAspect="1"/>
          </p:cNvPicPr>
          <p:nvPr>
            <p:ph type="pic" sz="quarter" idx="10"/>
          </p:nvPr>
        </p:nvPicPr>
        <p:blipFill>
          <a:blip r:embed="rId2"/>
          <a:stretch>
            <a:fillRect/>
          </a:stretch>
        </p:blipFill>
        <p:spPr>
          <a:xfrm>
            <a:off x="731519" y="1619556"/>
            <a:ext cx="7958097" cy="4259263"/>
          </a:xfrm>
        </p:spPr>
      </p:pic>
      <p:sp>
        <p:nvSpPr>
          <p:cNvPr id="4" name="Text Placeholder 3">
            <a:extLst>
              <a:ext uri="{FF2B5EF4-FFF2-40B4-BE49-F238E27FC236}">
                <a16:creationId xmlns:a16="http://schemas.microsoft.com/office/drawing/2014/main" id="{036F89CE-7F7F-DA49-837D-AA08C2F73B24}"/>
              </a:ext>
            </a:extLst>
          </p:cNvPr>
          <p:cNvSpPr>
            <a:spLocks noGrp="1"/>
          </p:cNvSpPr>
          <p:nvPr>
            <p:ph type="body" sz="quarter" idx="11"/>
          </p:nvPr>
        </p:nvSpPr>
        <p:spPr>
          <a:xfrm>
            <a:off x="8873066" y="4070657"/>
            <a:ext cx="2582311" cy="1808163"/>
          </a:xfrm>
        </p:spPr>
        <p:txBody>
          <a:bodyPr/>
          <a:lstStyle/>
          <a:p>
            <a:r>
              <a:rPr lang="en-US" dirty="0"/>
              <a:t>Figure 6-18 Adding event listeners to a form</a:t>
            </a:r>
          </a:p>
        </p:txBody>
      </p:sp>
    </p:spTree>
    <p:extLst>
      <p:ext uri="{BB962C8B-B14F-4D97-AF65-F5344CB8AC3E}">
        <p14:creationId xmlns:p14="http://schemas.microsoft.com/office/powerpoint/2010/main" val="41767168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E5E5B1-72FD-B04C-8D28-79CAA005B1F1}"/>
              </a:ext>
            </a:extLst>
          </p:cNvPr>
          <p:cNvSpPr>
            <a:spLocks noGrp="1"/>
          </p:cNvSpPr>
          <p:nvPr>
            <p:ph type="title"/>
          </p:nvPr>
        </p:nvSpPr>
        <p:spPr/>
        <p:txBody>
          <a:bodyPr/>
          <a:lstStyle/>
          <a:p>
            <a:r>
              <a:rPr lang="en-US" dirty="0"/>
              <a:t>Responding to Form Events (3 of 3)</a:t>
            </a:r>
          </a:p>
        </p:txBody>
      </p:sp>
      <p:pic>
        <p:nvPicPr>
          <p:cNvPr id="6" name="Picture Placeholder 5" descr="The product order form is displayed with the costs calculated for a customer choice. The model selected is the 8-Quart one which is priced at 159.95 dollars. In the quantity field, 8 is selected. The price of the selection is listed as 1279.60 dollars. Under the protection plan, the 3-year protection plan is selected at a price of 19.95 dollars. The cost of the protection plan is listed as 159.60 dollars. The sum of the model and protection plan costs is listed under the subtotal field as 1439.20 dollars. Tax at 5 percent is listed as 71.96 dollars. The total cost of the order is listed as  1511.16 dollars. ">
            <a:extLst>
              <a:ext uri="{FF2B5EF4-FFF2-40B4-BE49-F238E27FC236}">
                <a16:creationId xmlns:a16="http://schemas.microsoft.com/office/drawing/2014/main" id="{A313D607-4D2B-B945-B901-B101912FDDD8}"/>
              </a:ext>
            </a:extLst>
          </p:cNvPr>
          <p:cNvPicPr>
            <a:picLocks noGrp="1" noChangeAspect="1"/>
          </p:cNvPicPr>
          <p:nvPr>
            <p:ph type="pic" sz="quarter" idx="10"/>
          </p:nvPr>
        </p:nvPicPr>
        <p:blipFill>
          <a:blip r:embed="rId2"/>
          <a:stretch>
            <a:fillRect/>
          </a:stretch>
        </p:blipFill>
        <p:spPr>
          <a:xfrm>
            <a:off x="733117" y="1618487"/>
            <a:ext cx="5989415" cy="4428793"/>
          </a:xfrm>
        </p:spPr>
      </p:pic>
      <p:sp>
        <p:nvSpPr>
          <p:cNvPr id="4" name="Text Placeholder 3">
            <a:extLst>
              <a:ext uri="{FF2B5EF4-FFF2-40B4-BE49-F238E27FC236}">
                <a16:creationId xmlns:a16="http://schemas.microsoft.com/office/drawing/2014/main" id="{2E97C431-7557-0E49-A7F5-D204FD8076D2}"/>
              </a:ext>
            </a:extLst>
          </p:cNvPr>
          <p:cNvSpPr>
            <a:spLocks noGrp="1"/>
          </p:cNvSpPr>
          <p:nvPr>
            <p:ph type="body" sz="quarter" idx="11"/>
          </p:nvPr>
        </p:nvSpPr>
        <p:spPr/>
        <p:txBody>
          <a:bodyPr/>
          <a:lstStyle/>
          <a:p>
            <a:r>
              <a:rPr lang="en-US" dirty="0"/>
              <a:t>Figure 6-19 Order costs recalculated for different customer choices</a:t>
            </a:r>
          </a:p>
        </p:txBody>
      </p:sp>
    </p:spTree>
    <p:extLst>
      <p:ext uri="{BB962C8B-B14F-4D97-AF65-F5344CB8AC3E}">
        <p14:creationId xmlns:p14="http://schemas.microsoft.com/office/powerpoint/2010/main" val="409308282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B6E5E75-1350-9646-8184-F677391764C5}"/>
              </a:ext>
            </a:extLst>
          </p:cNvPr>
          <p:cNvSpPr>
            <a:spLocks noGrp="1"/>
          </p:cNvSpPr>
          <p:nvPr>
            <p:ph type="title"/>
          </p:nvPr>
        </p:nvSpPr>
        <p:spPr/>
        <p:txBody>
          <a:bodyPr/>
          <a:lstStyle/>
          <a:p>
            <a:r>
              <a:rPr lang="en-US" dirty="0"/>
              <a:t>Working with Hidden Fields (1 of 2)</a:t>
            </a:r>
          </a:p>
        </p:txBody>
      </p:sp>
      <p:sp>
        <p:nvSpPr>
          <p:cNvPr id="6" name="Text Placeholder 5">
            <a:extLst>
              <a:ext uri="{FF2B5EF4-FFF2-40B4-BE49-F238E27FC236}">
                <a16:creationId xmlns:a16="http://schemas.microsoft.com/office/drawing/2014/main" id="{89329E1E-C114-5640-880B-A6B56EB1E6DC}"/>
              </a:ext>
            </a:extLst>
          </p:cNvPr>
          <p:cNvSpPr>
            <a:spLocks noGrp="1"/>
          </p:cNvSpPr>
          <p:nvPr>
            <p:ph type="body" sz="quarter" idx="17"/>
          </p:nvPr>
        </p:nvSpPr>
        <p:spPr/>
        <p:txBody>
          <a:bodyPr/>
          <a:lstStyle/>
          <a:p>
            <a:r>
              <a:rPr lang="en-US" dirty="0"/>
              <a:t>Hidden fields are often used to make data available to the server processing a web form while hiding it from the user</a:t>
            </a:r>
          </a:p>
          <a:p>
            <a:r>
              <a:rPr lang="en-US" dirty="0"/>
              <a:t>Sample HTML code for a hidden field:</a:t>
            </a:r>
            <a:br>
              <a:rPr lang="en-US" dirty="0"/>
            </a:br>
            <a:r>
              <a:rPr lang="en-US" dirty="0">
                <a:latin typeface="Courier New" panose="02070309020205020404" pitchFamily="49" charset="0"/>
                <a:cs typeface="Courier New" panose="02070309020205020404" pitchFamily="49" charset="0"/>
              </a:rPr>
              <a:t>&lt;input type="hidden" id="</a:t>
            </a:r>
            <a:r>
              <a:rPr lang="en-US" dirty="0" err="1">
                <a:latin typeface="Courier New" panose="02070309020205020404" pitchFamily="49" charset="0"/>
                <a:cs typeface="Courier New" panose="02070309020205020404" pitchFamily="49" charset="0"/>
              </a:rPr>
              <a:t>modelName</a:t>
            </a:r>
            <a:r>
              <a:rPr lang="en-US" dirty="0">
                <a:latin typeface="Courier New" panose="02070309020205020404" pitchFamily="49" charset="0"/>
                <a:cs typeface="Courier New" panose="02070309020205020404" pitchFamily="49" charset="0"/>
              </a:rPr>
              <a:t>" name="</a:t>
            </a:r>
            <a:r>
              <a:rPr lang="en-US" dirty="0" err="1">
                <a:latin typeface="Courier New" panose="02070309020205020404" pitchFamily="49" charset="0"/>
                <a:cs typeface="Courier New" panose="02070309020205020404" pitchFamily="49" charset="0"/>
              </a:rPr>
              <a:t>modelName</a:t>
            </a:r>
            <a:r>
              <a:rPr lang="en-US" dirty="0">
                <a:latin typeface="Courier New" panose="02070309020205020404" pitchFamily="49" charset="0"/>
                <a:cs typeface="Courier New" panose="02070309020205020404" pitchFamily="49" charset="0"/>
              </a:rPr>
              <a:t>" /&gt;</a:t>
            </a:r>
            <a:br>
              <a:rPr lang="en-US" dirty="0">
                <a:latin typeface="Courier New" panose="02070309020205020404" pitchFamily="49" charset="0"/>
                <a:cs typeface="Courier New" panose="02070309020205020404" pitchFamily="49" charset="0"/>
              </a:rPr>
            </a:br>
            <a:endParaRPr lang="en-US" dirty="0">
              <a:latin typeface="Courier New" panose="02070309020205020404" pitchFamily="49" charset="0"/>
              <a:cs typeface="Courier New" panose="02070309020205020404" pitchFamily="49" charset="0"/>
            </a:endParaRPr>
          </a:p>
          <a:p>
            <a:r>
              <a:rPr lang="en-US" dirty="0"/>
              <a:t>Sample code to store data in a hidden field (</a:t>
            </a:r>
            <a:r>
              <a:rPr lang="en-US" dirty="0" err="1">
                <a:latin typeface="Courier New" panose="02070309020205020404" pitchFamily="49" charset="0"/>
                <a:cs typeface="Courier New" panose="02070309020205020404" pitchFamily="49" charset="0"/>
              </a:rPr>
              <a:t>mIndex</a:t>
            </a:r>
            <a:r>
              <a:rPr lang="en-US" dirty="0"/>
              <a:t> is the index of the chosen option):</a:t>
            </a:r>
            <a:br>
              <a:rPr lang="en-US" dirty="0"/>
            </a:br>
            <a:r>
              <a:rPr lang="en-US" dirty="0" err="1">
                <a:latin typeface="Courier New" panose="02070309020205020404" pitchFamily="49" charset="0"/>
                <a:cs typeface="Courier New" panose="02070309020205020404" pitchFamily="49" charset="0"/>
              </a:rPr>
              <a:t>orderForm.elements.modelName.value</a:t>
            </a:r>
            <a:r>
              <a:rPr lang="en-US" dirty="0">
                <a:latin typeface="Courier New" panose="02070309020205020404" pitchFamily="49" charset="0"/>
                <a:cs typeface="Courier New" panose="02070309020205020404" pitchFamily="49" charset="0"/>
              </a:rPr>
              <a:t> =</a:t>
            </a:r>
            <a:br>
              <a:rPr lang="en-US" dirty="0">
                <a:latin typeface="Courier New" panose="02070309020205020404" pitchFamily="49" charset="0"/>
                <a:cs typeface="Courier New" panose="02070309020205020404" pitchFamily="49" charset="0"/>
              </a:rPr>
            </a:br>
            <a:r>
              <a:rPr lang="en-US" dirty="0" err="1">
                <a:latin typeface="Courier New" panose="02070309020205020404" pitchFamily="49" charset="0"/>
                <a:cs typeface="Courier New" panose="02070309020205020404" pitchFamily="49" charset="0"/>
              </a:rPr>
              <a:t>orderForm.elements.model.options</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mIndex</a:t>
            </a:r>
            <a:r>
              <a:rPr lang="en-US" dirty="0">
                <a:latin typeface="Courier New" panose="02070309020205020404" pitchFamily="49" charset="0"/>
                <a:cs typeface="Courier New" panose="02070309020205020404" pitchFamily="49" charset="0"/>
              </a:rPr>
              <a:t>].text;</a:t>
            </a:r>
            <a:br>
              <a:rPr lang="en-US" dirty="0"/>
            </a:br>
            <a:endParaRPr lang="en-US" dirty="0"/>
          </a:p>
          <a:p>
            <a:r>
              <a:rPr lang="en-US" b="1" dirty="0">
                <a:solidFill>
                  <a:srgbClr val="004A78"/>
                </a:solidFill>
              </a:rPr>
              <a:t>Query string</a:t>
            </a:r>
            <a:r>
              <a:rPr lang="en-US" dirty="0"/>
              <a:t>: a long text string containing field names and values from a web form</a:t>
            </a:r>
          </a:p>
        </p:txBody>
      </p:sp>
    </p:spTree>
    <p:extLst>
      <p:ext uri="{BB962C8B-B14F-4D97-AF65-F5344CB8AC3E}">
        <p14:creationId xmlns:p14="http://schemas.microsoft.com/office/powerpoint/2010/main" val="40983223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43572-9E24-464B-918F-0B14B611DCC6}"/>
              </a:ext>
            </a:extLst>
          </p:cNvPr>
          <p:cNvSpPr>
            <a:spLocks noGrp="1"/>
          </p:cNvSpPr>
          <p:nvPr>
            <p:ph type="title"/>
          </p:nvPr>
        </p:nvSpPr>
        <p:spPr/>
        <p:txBody>
          <a:bodyPr/>
          <a:lstStyle/>
          <a:p>
            <a:r>
              <a:rPr lang="en-US" dirty="0"/>
              <a:t>Chapter </a:t>
            </a:r>
            <a:r>
              <a:rPr lang="en-US"/>
              <a:t>Objectives (2 </a:t>
            </a:r>
            <a:r>
              <a:rPr lang="en-US" dirty="0"/>
              <a:t>of 2)</a:t>
            </a:r>
          </a:p>
        </p:txBody>
      </p:sp>
      <p:sp>
        <p:nvSpPr>
          <p:cNvPr id="3" name="Text Placeholder 2">
            <a:extLst>
              <a:ext uri="{FF2B5EF4-FFF2-40B4-BE49-F238E27FC236}">
                <a16:creationId xmlns:a16="http://schemas.microsoft.com/office/drawing/2014/main" id="{BA38DCA3-733D-394F-95F4-90C2A94CB3CA}"/>
              </a:ext>
            </a:extLst>
          </p:cNvPr>
          <p:cNvSpPr>
            <a:spLocks noGrp="1"/>
          </p:cNvSpPr>
          <p:nvPr>
            <p:ph type="body" sz="quarter" idx="17"/>
          </p:nvPr>
        </p:nvSpPr>
        <p:spPr/>
        <p:txBody>
          <a:bodyPr>
            <a:normAutofit/>
          </a:bodyPr>
          <a:lstStyle/>
          <a:p>
            <a:pPr marL="0" indent="0">
              <a:buNone/>
            </a:pPr>
            <a:r>
              <a:rPr lang="en-US" dirty="0"/>
              <a:t>By the end of this chapter, you should be able to:</a:t>
            </a:r>
            <a:br>
              <a:rPr lang="en-US" dirty="0"/>
            </a:br>
            <a:endParaRPr lang="en-US" dirty="0"/>
          </a:p>
          <a:p>
            <a:pPr>
              <a:spcAft>
                <a:spcPts val="1200"/>
              </a:spcAft>
            </a:pPr>
            <a:r>
              <a:rPr lang="en-US" dirty="0"/>
              <a:t>Understand how web forms are submitted for validation.</a:t>
            </a:r>
          </a:p>
          <a:p>
            <a:pPr>
              <a:spcAft>
                <a:spcPts val="1200"/>
              </a:spcAft>
            </a:pPr>
            <a:r>
              <a:rPr lang="en-US" dirty="0"/>
              <a:t>Validate web form fields using customized tools.</a:t>
            </a:r>
          </a:p>
          <a:p>
            <a:pPr>
              <a:spcAft>
                <a:spcPts val="1200"/>
              </a:spcAft>
            </a:pPr>
            <a:r>
              <a:rPr lang="en-US" dirty="0"/>
              <a:t>Test a field value against a regular expression.</a:t>
            </a:r>
          </a:p>
          <a:p>
            <a:pPr>
              <a:spcAft>
                <a:spcPts val="1200"/>
              </a:spcAft>
            </a:pPr>
            <a:r>
              <a:rPr lang="en-US" dirty="0"/>
              <a:t>Create a customized validation check for credit card data.</a:t>
            </a:r>
          </a:p>
          <a:p>
            <a:pPr>
              <a:spcAft>
                <a:spcPts val="1200"/>
              </a:spcAft>
            </a:pPr>
            <a:r>
              <a:rPr lang="en-US" dirty="0"/>
              <a:t>Manage the form validation process.</a:t>
            </a:r>
          </a:p>
        </p:txBody>
      </p:sp>
    </p:spTree>
    <p:extLst>
      <p:ext uri="{BB962C8B-B14F-4D97-AF65-F5344CB8AC3E}">
        <p14:creationId xmlns:p14="http://schemas.microsoft.com/office/powerpoint/2010/main" val="139300361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3837D8-6DC5-914F-9B8F-0A39D379F02D}"/>
              </a:ext>
            </a:extLst>
          </p:cNvPr>
          <p:cNvSpPr>
            <a:spLocks noGrp="1"/>
          </p:cNvSpPr>
          <p:nvPr>
            <p:ph type="title"/>
          </p:nvPr>
        </p:nvSpPr>
        <p:spPr/>
        <p:txBody>
          <a:bodyPr/>
          <a:lstStyle/>
          <a:p>
            <a:r>
              <a:rPr lang="en-US" dirty="0"/>
              <a:t>Working with Hidden Fields (2 of 2)</a:t>
            </a:r>
          </a:p>
        </p:txBody>
      </p:sp>
      <p:pic>
        <p:nvPicPr>
          <p:cNvPr id="7" name="Picture Placeholder 6" descr="A code block in which the value of hidden fields are set. Program code. In the code, the words in the variable names are merged, and the code contains the following keywords: let. Line 1, indented twice: forward slash, forward slash, Calculate the total cost of the order. Line 2, indented twice: let, total Cost, equals, sub total, plus, sales Tax, semicolon. Line 3, indented twice: order Form, dot, elements, dot, total Cost, dot, value, equals, total Cost, dot, to Locale String, left parenthesis, left double quotation mark, e n hyphen U S, right double quotation mark, comma, left brace, style, colon, left double quotation mark, currency, right double quotation mark, comma, currency, colon, left double quotation mark, U S D, right double quotation mark, right brace, right parenthesis, semicolon. Line 4: Blank. Line 5, indented twice: order Form, dot, elements, dot, model Name, dot, value, equals, model, dot, options, left bracket, m Index, right bracket, dot, text, semicolon. Line 6, indented twice: let, selected Plan, equals, document, dot, query Selector, left parenthesis, open single quote, input, left bracket, name, equals, left double quotation mark, plan, right double quotation mark, right bracket, colon, checked, right single quote, right parenthesis, semicolon. Line 7, indented twice: order Form, dot, elements, dot, plan Name, dot, value, equals, selected Plan, dot, labels, left bracket, 0, right bracket, dot, text Content, semicolon. Line 8, indented once: Right brace. Line 9: Blank. Line 10: Right brace, right parenthesis, semicolon. Line 5 of the above code, stores the text of the selected option in a selection list. Line 7 stores the text of the label associated with the checked option in a set of option buttons.">
            <a:extLst>
              <a:ext uri="{FF2B5EF4-FFF2-40B4-BE49-F238E27FC236}">
                <a16:creationId xmlns:a16="http://schemas.microsoft.com/office/drawing/2014/main" id="{C5CE5C91-7167-8045-9219-AB5B221094CF}"/>
              </a:ext>
            </a:extLst>
          </p:cNvPr>
          <p:cNvPicPr>
            <a:picLocks noGrp="1" noChangeAspect="1"/>
          </p:cNvPicPr>
          <p:nvPr>
            <p:ph type="pic" sz="quarter" idx="10"/>
          </p:nvPr>
        </p:nvPicPr>
        <p:blipFill>
          <a:blip r:embed="rId2"/>
          <a:stretch>
            <a:fillRect/>
          </a:stretch>
        </p:blipFill>
        <p:spPr>
          <a:xfrm>
            <a:off x="731519" y="1619556"/>
            <a:ext cx="8906823" cy="3409643"/>
          </a:xfrm>
        </p:spPr>
      </p:pic>
      <p:sp>
        <p:nvSpPr>
          <p:cNvPr id="4" name="Text Placeholder 3">
            <a:extLst>
              <a:ext uri="{FF2B5EF4-FFF2-40B4-BE49-F238E27FC236}">
                <a16:creationId xmlns:a16="http://schemas.microsoft.com/office/drawing/2014/main" id="{036F89CE-7F7F-DA49-837D-AA08C2F73B24}"/>
              </a:ext>
            </a:extLst>
          </p:cNvPr>
          <p:cNvSpPr>
            <a:spLocks noGrp="1"/>
          </p:cNvSpPr>
          <p:nvPr>
            <p:ph type="body" sz="quarter" idx="11"/>
          </p:nvPr>
        </p:nvSpPr>
        <p:spPr>
          <a:xfrm>
            <a:off x="7478972" y="5206715"/>
            <a:ext cx="3976406" cy="672105"/>
          </a:xfrm>
        </p:spPr>
        <p:txBody>
          <a:bodyPr/>
          <a:lstStyle/>
          <a:p>
            <a:r>
              <a:rPr lang="en-US" dirty="0"/>
              <a:t>Figure 6-20 Setting the value of hidden fields</a:t>
            </a:r>
          </a:p>
        </p:txBody>
      </p:sp>
    </p:spTree>
    <p:extLst>
      <p:ext uri="{BB962C8B-B14F-4D97-AF65-F5344CB8AC3E}">
        <p14:creationId xmlns:p14="http://schemas.microsoft.com/office/powerpoint/2010/main" val="22291831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35B629-3071-3642-B04F-3A6C7923F217}"/>
              </a:ext>
            </a:extLst>
          </p:cNvPr>
          <p:cNvSpPr>
            <a:spLocks noGrp="1"/>
          </p:cNvSpPr>
          <p:nvPr>
            <p:ph type="title"/>
          </p:nvPr>
        </p:nvSpPr>
        <p:spPr/>
        <p:txBody>
          <a:bodyPr/>
          <a:lstStyle/>
          <a:p>
            <a:r>
              <a:rPr lang="en-US" dirty="0"/>
              <a:t>Exploring Form Submission</a:t>
            </a:r>
          </a:p>
        </p:txBody>
      </p:sp>
      <p:sp>
        <p:nvSpPr>
          <p:cNvPr id="3" name="Text Placeholder 2">
            <a:extLst>
              <a:ext uri="{FF2B5EF4-FFF2-40B4-BE49-F238E27FC236}">
                <a16:creationId xmlns:a16="http://schemas.microsoft.com/office/drawing/2014/main" id="{D03A3AE8-3BBE-0946-8799-B9C875F39A2D}"/>
              </a:ext>
            </a:extLst>
          </p:cNvPr>
          <p:cNvSpPr>
            <a:spLocks noGrp="1"/>
          </p:cNvSpPr>
          <p:nvPr>
            <p:ph type="body" sz="quarter" idx="17"/>
          </p:nvPr>
        </p:nvSpPr>
        <p:spPr/>
        <p:txBody>
          <a:bodyPr/>
          <a:lstStyle/>
          <a:p>
            <a:r>
              <a:rPr lang="en-US" dirty="0"/>
              <a:t>Actions within the browser when a submit button (which has the attribute </a:t>
            </a:r>
            <a:r>
              <a:rPr lang="en-US" dirty="0">
                <a:latin typeface="Courier New" panose="02070309020205020404" pitchFamily="49" charset="0"/>
                <a:cs typeface="Courier New" panose="02070309020205020404" pitchFamily="49" charset="0"/>
              </a:rPr>
              <a:t>type="submit"</a:t>
            </a:r>
            <a:r>
              <a:rPr lang="en-US" dirty="0"/>
              <a:t>) is activated:</a:t>
            </a:r>
          </a:p>
          <a:p>
            <a:pPr lvl="1"/>
            <a:r>
              <a:rPr lang="en-US" dirty="0"/>
              <a:t>Field values are checked for invalid data</a:t>
            </a:r>
          </a:p>
          <a:p>
            <a:pPr lvl="1"/>
            <a:r>
              <a:rPr lang="en-US" dirty="0"/>
              <a:t>If no invalid data is found, a </a:t>
            </a:r>
            <a:r>
              <a:rPr lang="en-US" dirty="0">
                <a:latin typeface="Courier New" panose="02070309020205020404" pitchFamily="49" charset="0"/>
                <a:cs typeface="Courier New" panose="02070309020205020404" pitchFamily="49" charset="0"/>
              </a:rPr>
              <a:t>submit</a:t>
            </a:r>
            <a:r>
              <a:rPr lang="en-US" dirty="0"/>
              <a:t> event is fired</a:t>
            </a:r>
          </a:p>
          <a:p>
            <a:pPr lvl="1"/>
            <a:r>
              <a:rPr lang="en-US" dirty="0"/>
              <a:t>If no errors occur in form submission, a request is sent to the server or other resource handling the form data</a:t>
            </a:r>
          </a:p>
          <a:p>
            <a:r>
              <a:rPr lang="en-US" dirty="0"/>
              <a:t>Using the </a:t>
            </a:r>
            <a:r>
              <a:rPr lang="en-US" dirty="0">
                <a:latin typeface="Courier New" panose="02070309020205020404" pitchFamily="49" charset="0"/>
                <a:cs typeface="Courier New" panose="02070309020205020404" pitchFamily="49" charset="0"/>
              </a:rPr>
              <a:t>submit</a:t>
            </a:r>
            <a:r>
              <a:rPr lang="en-US" dirty="0"/>
              <a:t> event</a:t>
            </a:r>
          </a:p>
          <a:p>
            <a:pPr lvl="1"/>
            <a:r>
              <a:rPr lang="en-US" dirty="0"/>
              <a:t>Use the </a:t>
            </a:r>
            <a:r>
              <a:rPr lang="en-US" i="1" dirty="0" err="1">
                <a:latin typeface="Courier New" panose="02070309020205020404" pitchFamily="49" charset="0"/>
                <a:cs typeface="Courier New" panose="02070309020205020404" pitchFamily="49" charset="0"/>
              </a:rPr>
              <a:t>form</a:t>
            </a:r>
            <a:r>
              <a:rPr lang="en-US" dirty="0" err="1">
                <a:latin typeface="Courier New" panose="02070309020205020404" pitchFamily="49" charset="0"/>
                <a:cs typeface="Courier New" panose="02070309020205020404" pitchFamily="49" charset="0"/>
              </a:rPr>
              <a:t>.submit</a:t>
            </a:r>
            <a:r>
              <a:rPr lang="en-US" dirty="0">
                <a:latin typeface="Courier New" panose="02070309020205020404" pitchFamily="49" charset="0"/>
                <a:cs typeface="Courier New" panose="02070309020205020404" pitchFamily="49" charset="0"/>
              </a:rPr>
              <a:t>()</a:t>
            </a:r>
            <a:r>
              <a:rPr lang="en-US" dirty="0"/>
              <a:t> method to submit a form without validating data or firing the </a:t>
            </a:r>
            <a:r>
              <a:rPr lang="en-US" dirty="0">
                <a:latin typeface="Courier New" panose="02070309020205020404" pitchFamily="49" charset="0"/>
                <a:cs typeface="Courier New" panose="02070309020205020404" pitchFamily="49" charset="0"/>
              </a:rPr>
              <a:t>submit</a:t>
            </a:r>
            <a:r>
              <a:rPr lang="en-US" dirty="0"/>
              <a:t> event of the </a:t>
            </a:r>
            <a:r>
              <a:rPr lang="en-US" dirty="0">
                <a:latin typeface="Courier New" panose="02070309020205020404" pitchFamily="49" charset="0"/>
                <a:cs typeface="Courier New" panose="02070309020205020404" pitchFamily="49" charset="0"/>
              </a:rPr>
              <a:t>form</a:t>
            </a:r>
            <a:r>
              <a:rPr lang="en-US" dirty="0"/>
              <a:t> object</a:t>
            </a:r>
          </a:p>
          <a:p>
            <a:r>
              <a:rPr lang="en-US" dirty="0"/>
              <a:t>Resetting a form</a:t>
            </a:r>
          </a:p>
          <a:p>
            <a:pPr lvl="1"/>
            <a:r>
              <a:rPr lang="en-US" dirty="0"/>
              <a:t>Forms are reset when a user clicks a reset button</a:t>
            </a:r>
          </a:p>
          <a:p>
            <a:pPr lvl="1"/>
            <a:r>
              <a:rPr lang="en-US" dirty="0"/>
              <a:t>Can also be reset using the </a:t>
            </a:r>
            <a:r>
              <a:rPr lang="en-US" i="1" dirty="0" err="1">
                <a:latin typeface="Courier New" panose="02070309020205020404" pitchFamily="49" charset="0"/>
                <a:cs typeface="Courier New" panose="02070309020205020404" pitchFamily="49" charset="0"/>
              </a:rPr>
              <a:t>form</a:t>
            </a:r>
            <a:r>
              <a:rPr lang="en-US" dirty="0" err="1">
                <a:latin typeface="Courier New" panose="02070309020205020404" pitchFamily="49" charset="0"/>
                <a:cs typeface="Courier New" panose="02070309020205020404" pitchFamily="49" charset="0"/>
              </a:rPr>
              <a:t>.reset</a:t>
            </a:r>
            <a:r>
              <a:rPr lang="en-US" dirty="0">
                <a:latin typeface="Courier New" panose="02070309020205020404" pitchFamily="49" charset="0"/>
                <a:cs typeface="Courier New" panose="02070309020205020404" pitchFamily="49" charset="0"/>
              </a:rPr>
              <a:t>()</a:t>
            </a:r>
            <a:r>
              <a:rPr lang="en-US" dirty="0"/>
              <a:t> method</a:t>
            </a:r>
          </a:p>
        </p:txBody>
      </p:sp>
    </p:spTree>
    <p:extLst>
      <p:ext uri="{BB962C8B-B14F-4D97-AF65-F5344CB8AC3E}">
        <p14:creationId xmlns:p14="http://schemas.microsoft.com/office/powerpoint/2010/main" val="135631981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314B0-6725-0D48-9B89-7D924ACEB936}"/>
              </a:ext>
            </a:extLst>
          </p:cNvPr>
          <p:cNvSpPr>
            <a:spLocks noGrp="1"/>
          </p:cNvSpPr>
          <p:nvPr>
            <p:ph type="title"/>
          </p:nvPr>
        </p:nvSpPr>
        <p:spPr/>
        <p:txBody>
          <a:bodyPr/>
          <a:lstStyle/>
          <a:p>
            <a:r>
              <a:rPr lang="en-US" dirty="0"/>
              <a:t>Validating Form Data with JavaScript (1 of 11)</a:t>
            </a:r>
          </a:p>
        </p:txBody>
      </p:sp>
      <p:sp>
        <p:nvSpPr>
          <p:cNvPr id="3" name="Text Placeholder 2">
            <a:extLst>
              <a:ext uri="{FF2B5EF4-FFF2-40B4-BE49-F238E27FC236}">
                <a16:creationId xmlns:a16="http://schemas.microsoft.com/office/drawing/2014/main" id="{8F2C1C5B-5A24-A04C-BB79-B07F692CE4A6}"/>
              </a:ext>
            </a:extLst>
          </p:cNvPr>
          <p:cNvSpPr>
            <a:spLocks noGrp="1"/>
          </p:cNvSpPr>
          <p:nvPr>
            <p:ph type="body" sz="quarter" idx="17"/>
          </p:nvPr>
        </p:nvSpPr>
        <p:spPr/>
        <p:txBody>
          <a:bodyPr/>
          <a:lstStyle/>
          <a:p>
            <a:r>
              <a:rPr lang="en-US" b="1" dirty="0">
                <a:solidFill>
                  <a:srgbClr val="004A78"/>
                </a:solidFill>
              </a:rPr>
              <a:t>Validation</a:t>
            </a:r>
            <a:r>
              <a:rPr lang="en-US" dirty="0"/>
              <a:t>: the process of checking the form for invalid data</a:t>
            </a:r>
          </a:p>
          <a:p>
            <a:pPr lvl="1"/>
            <a:r>
              <a:rPr lang="en-US" b="1" dirty="0">
                <a:solidFill>
                  <a:srgbClr val="004A78"/>
                </a:solidFill>
              </a:rPr>
              <a:t>Client-side validation </a:t>
            </a:r>
            <a:r>
              <a:rPr lang="en-US" dirty="0"/>
              <a:t>is performed by the user's computer</a:t>
            </a:r>
          </a:p>
          <a:p>
            <a:pPr lvl="1"/>
            <a:r>
              <a:rPr lang="en-US" b="1" dirty="0">
                <a:solidFill>
                  <a:srgbClr val="004A78"/>
                </a:solidFill>
              </a:rPr>
              <a:t>Server-side validation </a:t>
            </a:r>
            <a:r>
              <a:rPr lang="en-US" dirty="0"/>
              <a:t>is handled by the web server</a:t>
            </a:r>
          </a:p>
          <a:p>
            <a:r>
              <a:rPr lang="en-US" b="1" dirty="0">
                <a:solidFill>
                  <a:srgbClr val="004A78"/>
                </a:solidFill>
              </a:rPr>
              <a:t>Browser-based validation </a:t>
            </a:r>
            <a:r>
              <a:rPr lang="en-US" dirty="0"/>
              <a:t>(</a:t>
            </a:r>
            <a:r>
              <a:rPr lang="en-US" b="1" dirty="0">
                <a:solidFill>
                  <a:srgbClr val="004A78"/>
                </a:solidFill>
              </a:rPr>
              <a:t>native validation</a:t>
            </a:r>
            <a:r>
              <a:rPr lang="en-US" dirty="0"/>
              <a:t>): validation derived from HTML attributes to restrict what data the user can enter and CSS style rules that highlight data entry errors</a:t>
            </a:r>
            <a:br>
              <a:rPr lang="en-US" dirty="0"/>
            </a:br>
            <a:endParaRPr lang="en-US" dirty="0"/>
          </a:p>
          <a:p>
            <a:r>
              <a:rPr lang="en-US" dirty="0"/>
              <a:t>Sample HTML code to mark a required field:</a:t>
            </a:r>
            <a:br>
              <a:rPr lang="en-US" dirty="0"/>
            </a:br>
            <a:r>
              <a:rPr lang="en-US" dirty="0">
                <a:latin typeface="Courier New" panose="02070309020205020404" pitchFamily="49" charset="0"/>
                <a:cs typeface="Courier New" panose="02070309020205020404" pitchFamily="49" charset="0"/>
              </a:rPr>
              <a:t>&lt;input name="</a:t>
            </a:r>
            <a:r>
              <a:rPr lang="en-US" dirty="0" err="1">
                <a:latin typeface="Courier New" panose="02070309020205020404" pitchFamily="49" charset="0"/>
                <a:cs typeface="Courier New" panose="02070309020205020404" pitchFamily="49" charset="0"/>
              </a:rPr>
              <a:t>cardName</a:t>
            </a:r>
            <a:r>
              <a:rPr lang="en-US" dirty="0">
                <a:latin typeface="Courier New" panose="02070309020205020404" pitchFamily="49" charset="0"/>
                <a:cs typeface="Courier New" panose="02070309020205020404" pitchFamily="49" charset="0"/>
              </a:rPr>
              <a:t>" id="</a:t>
            </a:r>
            <a:r>
              <a:rPr lang="en-US" dirty="0" err="1">
                <a:latin typeface="Courier New" panose="02070309020205020404" pitchFamily="49" charset="0"/>
                <a:cs typeface="Courier New" panose="02070309020205020404" pitchFamily="49" charset="0"/>
              </a:rPr>
              <a:t>cardName</a:t>
            </a:r>
            <a:r>
              <a:rPr lang="en-US" dirty="0">
                <a:latin typeface="Courier New" panose="02070309020205020404" pitchFamily="49" charset="0"/>
                <a:cs typeface="Courier New" panose="02070309020205020404" pitchFamily="49" charset="0"/>
              </a:rPr>
              <a:t>" required type="text" /&gt;</a:t>
            </a:r>
            <a:br>
              <a:rPr lang="en-US" dirty="0">
                <a:latin typeface="Courier New" panose="02070309020205020404" pitchFamily="49" charset="0"/>
                <a:cs typeface="Courier New" panose="02070309020205020404" pitchFamily="49" charset="0"/>
              </a:rPr>
            </a:br>
            <a:endParaRPr lang="en-US" dirty="0">
              <a:latin typeface="Courier New" panose="02070309020205020404" pitchFamily="49" charset="0"/>
              <a:cs typeface="Courier New" panose="02070309020205020404" pitchFamily="49" charset="0"/>
            </a:endParaRPr>
          </a:p>
          <a:p>
            <a:r>
              <a:rPr lang="en-US" dirty="0"/>
              <a:t>Sample CSS style rule to highlight invalid data:</a:t>
            </a:r>
            <a:br>
              <a:rPr lang="en-US" dirty="0"/>
            </a:br>
            <a:r>
              <a:rPr lang="en-US" dirty="0" err="1">
                <a:latin typeface="Courier New" panose="02070309020205020404" pitchFamily="49" charset="0"/>
                <a:cs typeface="Courier New" panose="02070309020205020404" pitchFamily="49" charset="0"/>
              </a:rPr>
              <a:t>input:invalid</a:t>
            </a:r>
            <a:r>
              <a:rPr lang="en-US" dirty="0">
                <a:latin typeface="Courier New" panose="02070309020205020404" pitchFamily="49" charset="0"/>
                <a:cs typeface="Courier New" panose="02070309020205020404" pitchFamily="49" charset="0"/>
              </a:rPr>
              <a:t>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background-color: </a:t>
            </a:r>
            <a:r>
              <a:rPr lang="en-US" dirty="0" err="1">
                <a:latin typeface="Courier New" panose="02070309020205020404" pitchFamily="49" charset="0"/>
                <a:cs typeface="Courier New" panose="02070309020205020404" pitchFamily="49" charset="0"/>
              </a:rPr>
              <a:t>rgba</a:t>
            </a:r>
            <a:r>
              <a:rPr lang="en-US" dirty="0">
                <a:latin typeface="Courier New" panose="02070309020205020404" pitchFamily="49" charset="0"/>
                <a:cs typeface="Courier New" panose="02070309020205020404" pitchFamily="49" charset="0"/>
              </a:rPr>
              <a:t>(221,147,148,0.2);</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28349792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3837D8-6DC5-914F-9B8F-0A39D379F02D}"/>
              </a:ext>
            </a:extLst>
          </p:cNvPr>
          <p:cNvSpPr>
            <a:spLocks noGrp="1"/>
          </p:cNvSpPr>
          <p:nvPr>
            <p:ph type="title"/>
          </p:nvPr>
        </p:nvSpPr>
        <p:spPr/>
        <p:txBody>
          <a:bodyPr/>
          <a:lstStyle/>
          <a:p>
            <a:r>
              <a:rPr lang="en-US" dirty="0"/>
              <a:t>Validating Form Data with JavaScript (2 of 11)</a:t>
            </a:r>
          </a:p>
        </p:txBody>
      </p:sp>
      <p:pic>
        <p:nvPicPr>
          <p:cNvPr id="7" name="Picture Placeholder 6" descr="The payment form is displayed in the Coctura shopping site. The order details are displayed on the left side of the page. On the right side of the page is the Payment form. The following input fields are present under the title, Credit information. There is a card Name field in which the name of the card holder has to be entered. Under the credit field, one option from the following credit cards have to be chosen. American Express, Discover, Master Card, or Visa. There is a card Number field in which the credit card number has to be entered. There is an e x p Month and e x p Year fields in which the expiration date has to be entered. There is a C V C field in which the C V C number of the credit card has to be entered. The information in all the fields listed above is required. Below these fields is a Submit Payment button.">
            <a:extLst>
              <a:ext uri="{FF2B5EF4-FFF2-40B4-BE49-F238E27FC236}">
                <a16:creationId xmlns:a16="http://schemas.microsoft.com/office/drawing/2014/main" id="{99BBBFBC-C6FE-4049-8915-A60E9223AD07}"/>
              </a:ext>
            </a:extLst>
          </p:cNvPr>
          <p:cNvPicPr>
            <a:picLocks noGrp="1" noChangeAspect="1"/>
          </p:cNvPicPr>
          <p:nvPr>
            <p:ph type="pic" sz="quarter" idx="10"/>
          </p:nvPr>
        </p:nvPicPr>
        <p:blipFill>
          <a:blip r:embed="rId2"/>
          <a:stretch>
            <a:fillRect/>
          </a:stretch>
        </p:blipFill>
        <p:spPr>
          <a:xfrm>
            <a:off x="731520" y="1619556"/>
            <a:ext cx="8285598" cy="4259263"/>
          </a:xfrm>
        </p:spPr>
      </p:pic>
      <p:sp>
        <p:nvSpPr>
          <p:cNvPr id="4" name="Text Placeholder 3">
            <a:extLst>
              <a:ext uri="{FF2B5EF4-FFF2-40B4-BE49-F238E27FC236}">
                <a16:creationId xmlns:a16="http://schemas.microsoft.com/office/drawing/2014/main" id="{036F89CE-7F7F-DA49-837D-AA08C2F73B24}"/>
              </a:ext>
            </a:extLst>
          </p:cNvPr>
          <p:cNvSpPr>
            <a:spLocks noGrp="1"/>
          </p:cNvSpPr>
          <p:nvPr>
            <p:ph type="body" sz="quarter" idx="11"/>
          </p:nvPr>
        </p:nvSpPr>
        <p:spPr>
          <a:xfrm>
            <a:off x="9211733" y="4070657"/>
            <a:ext cx="2243644" cy="1808163"/>
          </a:xfrm>
        </p:spPr>
        <p:txBody>
          <a:bodyPr/>
          <a:lstStyle/>
          <a:p>
            <a:r>
              <a:rPr lang="en-US" dirty="0"/>
              <a:t>Figure 6-22 Payment form</a:t>
            </a:r>
          </a:p>
        </p:txBody>
      </p:sp>
    </p:spTree>
    <p:extLst>
      <p:ext uri="{BB962C8B-B14F-4D97-AF65-F5344CB8AC3E}">
        <p14:creationId xmlns:p14="http://schemas.microsoft.com/office/powerpoint/2010/main" val="331993707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ACFE35-A922-2F46-8874-B189DB2CAB09}"/>
              </a:ext>
            </a:extLst>
          </p:cNvPr>
          <p:cNvSpPr>
            <a:spLocks noGrp="1"/>
          </p:cNvSpPr>
          <p:nvPr>
            <p:ph type="title"/>
          </p:nvPr>
        </p:nvSpPr>
        <p:spPr/>
        <p:txBody>
          <a:bodyPr/>
          <a:lstStyle/>
          <a:p>
            <a:r>
              <a:rPr lang="en-US" dirty="0"/>
              <a:t>Validating Form Data with JavaScript (3 of 11)</a:t>
            </a:r>
          </a:p>
        </p:txBody>
      </p:sp>
      <p:pic>
        <p:nvPicPr>
          <p:cNvPr id="6" name="Picture Placeholder 5" descr="The Payment form  on the Coctura shopping site displays a browser validation message and highlights the field that has been left unfilled in the form. When details are left blank in the payment form and the submit payment button is clicked, the browser displays an error bubble. The name field which is required is blank. A validation error message is generated by the browser which says, Please fill out this field. An invalid field, in this case, the one for the credit card number is highlighted with a light red background.">
            <a:extLst>
              <a:ext uri="{FF2B5EF4-FFF2-40B4-BE49-F238E27FC236}">
                <a16:creationId xmlns:a16="http://schemas.microsoft.com/office/drawing/2014/main" id="{3A25C26C-F4FF-FD44-BBC5-7D37D85A81A5}"/>
              </a:ext>
            </a:extLst>
          </p:cNvPr>
          <p:cNvPicPr>
            <a:picLocks noGrp="1" noChangeAspect="1"/>
          </p:cNvPicPr>
          <p:nvPr>
            <p:ph type="pic" sz="quarter" idx="10"/>
          </p:nvPr>
        </p:nvPicPr>
        <p:blipFill>
          <a:blip r:embed="rId2"/>
          <a:stretch>
            <a:fillRect/>
          </a:stretch>
        </p:blipFill>
        <p:spPr>
          <a:xfrm>
            <a:off x="731519" y="1619556"/>
            <a:ext cx="6665417" cy="3460443"/>
          </a:xfrm>
        </p:spPr>
      </p:pic>
      <p:sp>
        <p:nvSpPr>
          <p:cNvPr id="4" name="Text Placeholder 3">
            <a:extLst>
              <a:ext uri="{FF2B5EF4-FFF2-40B4-BE49-F238E27FC236}">
                <a16:creationId xmlns:a16="http://schemas.microsoft.com/office/drawing/2014/main" id="{941584B4-BF30-414C-8AF7-B4545A18DD2C}"/>
              </a:ext>
            </a:extLst>
          </p:cNvPr>
          <p:cNvSpPr>
            <a:spLocks noGrp="1"/>
          </p:cNvSpPr>
          <p:nvPr>
            <p:ph type="body" sz="quarter" idx="11"/>
          </p:nvPr>
        </p:nvSpPr>
        <p:spPr/>
        <p:txBody>
          <a:bodyPr/>
          <a:lstStyle/>
          <a:p>
            <a:r>
              <a:rPr lang="en-US" dirty="0"/>
              <a:t>Figure 6-23 Browser validation message and highlighting</a:t>
            </a:r>
          </a:p>
        </p:txBody>
      </p:sp>
    </p:spTree>
    <p:extLst>
      <p:ext uri="{BB962C8B-B14F-4D97-AF65-F5344CB8AC3E}">
        <p14:creationId xmlns:p14="http://schemas.microsoft.com/office/powerpoint/2010/main" val="242175916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674DD9-7437-E148-9BF0-B1013F6C50D8}"/>
              </a:ext>
            </a:extLst>
          </p:cNvPr>
          <p:cNvSpPr>
            <a:spLocks noGrp="1"/>
          </p:cNvSpPr>
          <p:nvPr>
            <p:ph type="title"/>
          </p:nvPr>
        </p:nvSpPr>
        <p:spPr/>
        <p:txBody>
          <a:bodyPr/>
          <a:lstStyle/>
          <a:p>
            <a:r>
              <a:rPr lang="en-US" dirty="0"/>
              <a:t>Validating Form Data with JavaScript (4 of 11)</a:t>
            </a:r>
          </a:p>
        </p:txBody>
      </p:sp>
      <p:sp>
        <p:nvSpPr>
          <p:cNvPr id="3" name="Text Placeholder 2">
            <a:extLst>
              <a:ext uri="{FF2B5EF4-FFF2-40B4-BE49-F238E27FC236}">
                <a16:creationId xmlns:a16="http://schemas.microsoft.com/office/drawing/2014/main" id="{6C7F09E1-7DB4-FC4D-8AA0-1929F55C3280}"/>
              </a:ext>
            </a:extLst>
          </p:cNvPr>
          <p:cNvSpPr>
            <a:spLocks noGrp="1"/>
          </p:cNvSpPr>
          <p:nvPr>
            <p:ph type="body" sz="quarter" idx="17"/>
          </p:nvPr>
        </p:nvSpPr>
        <p:spPr/>
        <p:txBody>
          <a:bodyPr/>
          <a:lstStyle/>
          <a:p>
            <a:r>
              <a:rPr lang="en-US" dirty="0"/>
              <a:t>Limitations of browser-based validation:</a:t>
            </a:r>
          </a:p>
          <a:p>
            <a:pPr lvl="1"/>
            <a:r>
              <a:rPr lang="en-US" dirty="0"/>
              <a:t>Validation error message is generic</a:t>
            </a:r>
          </a:p>
          <a:p>
            <a:pPr lvl="1"/>
            <a:r>
              <a:rPr lang="en-US" dirty="0"/>
              <a:t>Validation tests are based on a single field value</a:t>
            </a:r>
          </a:p>
          <a:p>
            <a:pPr lvl="1"/>
            <a:r>
              <a:rPr lang="en-US" dirty="0"/>
              <a:t>Tests are limited to data field entries; cannot be used for calculated items or functions</a:t>
            </a:r>
          </a:p>
          <a:p>
            <a:r>
              <a:rPr lang="en-US" b="1" dirty="0">
                <a:solidFill>
                  <a:srgbClr val="004A78"/>
                </a:solidFill>
              </a:rPr>
              <a:t>Constraint Validation API</a:t>
            </a:r>
            <a:r>
              <a:rPr lang="en-US" dirty="0"/>
              <a:t>: form validation properties and methods built into JavaScript</a:t>
            </a:r>
          </a:p>
          <a:p>
            <a:pPr lvl="1"/>
            <a:r>
              <a:rPr lang="en-US" dirty="0"/>
              <a:t>Used to supplement native browser tools</a:t>
            </a:r>
          </a:p>
          <a:p>
            <a:r>
              <a:rPr lang="en-US" dirty="0"/>
              <a:t>Working with the Constraint Validation API</a:t>
            </a:r>
          </a:p>
          <a:p>
            <a:pPr lvl="1"/>
            <a:r>
              <a:rPr lang="en-US" dirty="0"/>
              <a:t>The </a:t>
            </a:r>
            <a:r>
              <a:rPr lang="en-US" dirty="0">
                <a:latin typeface="Courier New" panose="02070309020205020404" pitchFamily="49" charset="0"/>
                <a:cs typeface="Courier New" panose="02070309020205020404" pitchFamily="49" charset="0"/>
              </a:rPr>
              <a:t>valid</a:t>
            </a:r>
            <a:r>
              <a:rPr lang="en-US" dirty="0"/>
              <a:t> property for a field returns </a:t>
            </a:r>
            <a:r>
              <a:rPr lang="en-US" dirty="0">
                <a:latin typeface="Courier New" panose="02070309020205020404" pitchFamily="49" charset="0"/>
                <a:cs typeface="Courier New" panose="02070309020205020404" pitchFamily="49" charset="0"/>
              </a:rPr>
              <a:t>true</a:t>
            </a:r>
            <a:r>
              <a:rPr lang="en-US" dirty="0"/>
              <a:t> if it contains valid data</a:t>
            </a:r>
          </a:p>
          <a:p>
            <a:pPr lvl="1"/>
            <a:r>
              <a:rPr lang="en-US" dirty="0"/>
              <a:t>The </a:t>
            </a:r>
            <a:r>
              <a:rPr lang="en-US" dirty="0" err="1">
                <a:latin typeface="Courier New" panose="02070309020205020404" pitchFamily="49" charset="0"/>
                <a:cs typeface="Courier New" panose="02070309020205020404" pitchFamily="49" charset="0"/>
              </a:rPr>
              <a:t>checkValidity</a:t>
            </a:r>
            <a:r>
              <a:rPr lang="en-US" dirty="0">
                <a:latin typeface="Courier New" panose="02070309020205020404" pitchFamily="49" charset="0"/>
                <a:cs typeface="Courier New" panose="02070309020205020404" pitchFamily="49" charset="0"/>
              </a:rPr>
              <a:t>()</a:t>
            </a:r>
            <a:r>
              <a:rPr lang="en-US" dirty="0"/>
              <a:t> method returns </a:t>
            </a:r>
            <a:r>
              <a:rPr lang="en-US" dirty="0">
                <a:latin typeface="Courier New" panose="02070309020205020404" pitchFamily="49" charset="0"/>
                <a:cs typeface="Courier New" panose="02070309020205020404" pitchFamily="49" charset="0"/>
              </a:rPr>
              <a:t>true</a:t>
            </a:r>
            <a:r>
              <a:rPr lang="en-US" dirty="0"/>
              <a:t> for valid data or returns </a:t>
            </a:r>
            <a:r>
              <a:rPr lang="en-US" dirty="0">
                <a:latin typeface="Courier New" panose="02070309020205020404" pitchFamily="49" charset="0"/>
                <a:cs typeface="Courier New" panose="02070309020205020404" pitchFamily="49" charset="0"/>
              </a:rPr>
              <a:t>false</a:t>
            </a:r>
            <a:r>
              <a:rPr lang="en-US" dirty="0"/>
              <a:t> and fires an invalid event for invalid data</a:t>
            </a:r>
          </a:p>
          <a:p>
            <a:pPr lvl="2"/>
            <a:r>
              <a:rPr lang="en-US" b="1" dirty="0">
                <a:solidFill>
                  <a:srgbClr val="004A78"/>
                </a:solidFill>
              </a:rPr>
              <a:t>Invalid event</a:t>
            </a:r>
            <a:r>
              <a:rPr lang="en-US" dirty="0"/>
              <a:t>: an event that occurs whenever the browser encounters a field whose value does not match the rules specified for its content</a:t>
            </a:r>
          </a:p>
        </p:txBody>
      </p:sp>
    </p:spTree>
    <p:extLst>
      <p:ext uri="{BB962C8B-B14F-4D97-AF65-F5344CB8AC3E}">
        <p14:creationId xmlns:p14="http://schemas.microsoft.com/office/powerpoint/2010/main" val="161252239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E93A15-D97E-1940-BD1D-02890356BD30}"/>
              </a:ext>
            </a:extLst>
          </p:cNvPr>
          <p:cNvSpPr>
            <a:spLocks noGrp="1"/>
          </p:cNvSpPr>
          <p:nvPr>
            <p:ph type="title"/>
          </p:nvPr>
        </p:nvSpPr>
        <p:spPr/>
        <p:txBody>
          <a:bodyPr/>
          <a:lstStyle/>
          <a:p>
            <a:r>
              <a:rPr lang="en-US" dirty="0"/>
              <a:t>Validating Form Data with JavaScript (5 of 11)</a:t>
            </a:r>
          </a:p>
        </p:txBody>
      </p:sp>
      <p:sp>
        <p:nvSpPr>
          <p:cNvPr id="3" name="Text Placeholder 2">
            <a:extLst>
              <a:ext uri="{FF2B5EF4-FFF2-40B4-BE49-F238E27FC236}">
                <a16:creationId xmlns:a16="http://schemas.microsoft.com/office/drawing/2014/main" id="{C5D32F5C-04D8-F340-8AAF-CD06FABF2D81}"/>
              </a:ext>
            </a:extLst>
          </p:cNvPr>
          <p:cNvSpPr>
            <a:spLocks noGrp="1"/>
          </p:cNvSpPr>
          <p:nvPr>
            <p:ph type="body" sz="quarter" idx="17"/>
          </p:nvPr>
        </p:nvSpPr>
        <p:spPr/>
        <p:txBody>
          <a:bodyPr/>
          <a:lstStyle/>
          <a:p>
            <a:r>
              <a:rPr lang="en-US" dirty="0"/>
              <a:t>Exploring the </a:t>
            </a:r>
            <a:r>
              <a:rPr lang="en-US" dirty="0" err="1">
                <a:latin typeface="Courier New" panose="02070309020205020404" pitchFamily="49" charset="0"/>
                <a:cs typeface="Courier New" panose="02070309020205020404" pitchFamily="49" charset="0"/>
              </a:rPr>
              <a:t>ValidityState</a:t>
            </a:r>
            <a:r>
              <a:rPr lang="en-US" dirty="0"/>
              <a:t> object</a:t>
            </a:r>
          </a:p>
          <a:p>
            <a:pPr lvl="1"/>
            <a:r>
              <a:rPr lang="en-US" dirty="0"/>
              <a:t>The </a:t>
            </a:r>
            <a:r>
              <a:rPr lang="en-US" b="1" dirty="0" err="1">
                <a:solidFill>
                  <a:srgbClr val="004A78"/>
                </a:solidFill>
                <a:latin typeface="Courier New" panose="02070309020205020404" pitchFamily="49" charset="0"/>
                <a:cs typeface="Courier New" panose="02070309020205020404" pitchFamily="49" charset="0"/>
              </a:rPr>
              <a:t>ValidityState</a:t>
            </a:r>
            <a:r>
              <a:rPr lang="en-US" b="1" dirty="0">
                <a:solidFill>
                  <a:srgbClr val="004A78"/>
                </a:solidFill>
              </a:rPr>
              <a:t> object</a:t>
            </a:r>
            <a:r>
              <a:rPr lang="en-US" dirty="0"/>
              <a:t> stores information about the cause of invalid data and is referenced with the expression </a:t>
            </a:r>
            <a:r>
              <a:rPr lang="en-US" i="1" dirty="0" err="1">
                <a:latin typeface="Courier New" panose="02070309020205020404" pitchFamily="49" charset="0"/>
                <a:cs typeface="Courier New" panose="02070309020205020404" pitchFamily="49" charset="0"/>
              </a:rPr>
              <a:t>element</a:t>
            </a:r>
            <a:r>
              <a:rPr lang="en-US" dirty="0" err="1">
                <a:latin typeface="Courier New" panose="02070309020205020404" pitchFamily="49" charset="0"/>
                <a:cs typeface="Courier New" panose="02070309020205020404" pitchFamily="49" charset="0"/>
              </a:rPr>
              <a:t>.validity</a:t>
            </a:r>
            <a:endParaRPr lang="en-US" dirty="0">
              <a:latin typeface="Courier New" panose="02070309020205020404" pitchFamily="49" charset="0"/>
              <a:cs typeface="Courier New" panose="02070309020205020404" pitchFamily="49" charset="0"/>
            </a:endParaRPr>
          </a:p>
          <a:p>
            <a:pPr lvl="1"/>
            <a:r>
              <a:rPr lang="en-US" dirty="0"/>
              <a:t>Syntax to check whether a field is invalid due to a specific validity state (e.g., </a:t>
            </a:r>
            <a:r>
              <a:rPr lang="en-US" dirty="0" err="1">
                <a:latin typeface="Courier New" panose="02070309020205020404" pitchFamily="49" charset="0"/>
                <a:cs typeface="Courier New" panose="02070309020205020404" pitchFamily="49" charset="0"/>
              </a:rPr>
              <a:t>tooLong</a:t>
            </a:r>
            <a:r>
              <a:rPr lang="en-US" dirty="0"/>
              <a:t> or </a:t>
            </a:r>
            <a:r>
              <a:rPr lang="en-US" dirty="0" err="1">
                <a:latin typeface="Courier New" panose="02070309020205020404" pitchFamily="49" charset="0"/>
                <a:cs typeface="Courier New" panose="02070309020205020404" pitchFamily="49" charset="0"/>
              </a:rPr>
              <a:t>valueMissing</a:t>
            </a:r>
            <a:r>
              <a:rPr lang="en-US" dirty="0"/>
              <a:t>):</a:t>
            </a:r>
            <a:br>
              <a:rPr lang="en-US" dirty="0"/>
            </a:br>
            <a:r>
              <a:rPr lang="en-US" i="1" dirty="0" err="1">
                <a:latin typeface="Courier New" panose="02070309020205020404" pitchFamily="49" charset="0"/>
                <a:cs typeface="Courier New" panose="02070309020205020404" pitchFamily="49" charset="0"/>
              </a:rPr>
              <a:t>element</a:t>
            </a:r>
            <a:r>
              <a:rPr lang="en-US" dirty="0" err="1">
                <a:latin typeface="Courier New" panose="02070309020205020404" pitchFamily="49" charset="0"/>
                <a:cs typeface="Courier New" panose="02070309020205020404" pitchFamily="49" charset="0"/>
              </a:rPr>
              <a:t>.validity.</a:t>
            </a:r>
            <a:r>
              <a:rPr lang="en-US" i="1" dirty="0" err="1">
                <a:latin typeface="Courier New" panose="02070309020205020404" pitchFamily="49" charset="0"/>
                <a:cs typeface="Courier New" panose="02070309020205020404" pitchFamily="49" charset="0"/>
              </a:rPr>
              <a:t>ValidityState</a:t>
            </a:r>
            <a:endParaRPr lang="en-US" i="1" dirty="0">
              <a:latin typeface="Courier New" panose="02070309020205020404" pitchFamily="49" charset="0"/>
              <a:cs typeface="Courier New" panose="02070309020205020404" pitchFamily="49" charset="0"/>
            </a:endParaRPr>
          </a:p>
          <a:p>
            <a:r>
              <a:rPr lang="en-US" dirty="0"/>
              <a:t>Creating a custom validation message</a:t>
            </a:r>
          </a:p>
          <a:p>
            <a:pPr lvl="1"/>
            <a:r>
              <a:rPr lang="en-US" dirty="0"/>
              <a:t>Syntax: </a:t>
            </a:r>
            <a:r>
              <a:rPr lang="en-US" i="1" dirty="0" err="1">
                <a:latin typeface="Courier New" panose="02070309020205020404" pitchFamily="49" charset="0"/>
                <a:cs typeface="Courier New" panose="02070309020205020404" pitchFamily="49" charset="0"/>
              </a:rPr>
              <a:t>element</a:t>
            </a:r>
            <a:r>
              <a:rPr lang="en-US" dirty="0" err="1">
                <a:latin typeface="Courier New" panose="02070309020205020404" pitchFamily="49" charset="0"/>
                <a:cs typeface="Courier New" panose="02070309020205020404" pitchFamily="49" charset="0"/>
              </a:rPr>
              <a:t>.setCustomValidity</a:t>
            </a:r>
            <a:r>
              <a:rPr lang="en-US" dirty="0">
                <a:latin typeface="Courier New" panose="02070309020205020404" pitchFamily="49" charset="0"/>
                <a:cs typeface="Courier New" panose="02070309020205020404" pitchFamily="49" charset="0"/>
              </a:rPr>
              <a:t>(</a:t>
            </a:r>
            <a:r>
              <a:rPr lang="en-US" i="1" dirty="0">
                <a:latin typeface="Courier New" panose="02070309020205020404" pitchFamily="49" charset="0"/>
                <a:cs typeface="Courier New" panose="02070309020205020404" pitchFamily="49" charset="0"/>
              </a:rPr>
              <a:t>msg</a:t>
            </a:r>
            <a:r>
              <a:rPr lang="en-US" dirty="0">
                <a:latin typeface="Courier New" panose="02070309020205020404" pitchFamily="49" charset="0"/>
                <a:cs typeface="Courier New" panose="02070309020205020404" pitchFamily="49" charset="0"/>
              </a:rPr>
              <a:t>)</a:t>
            </a:r>
          </a:p>
          <a:p>
            <a:pPr lvl="1"/>
            <a:r>
              <a:rPr lang="en-US" dirty="0"/>
              <a:t>Can be used with an </a:t>
            </a:r>
            <a:r>
              <a:rPr lang="en-US" dirty="0">
                <a:latin typeface="Courier New" panose="02070309020205020404" pitchFamily="49" charset="0"/>
                <a:cs typeface="Courier New" panose="02070309020205020404" pitchFamily="49" charset="0"/>
              </a:rPr>
              <a:t>if else</a:t>
            </a:r>
            <a:r>
              <a:rPr lang="en-US" dirty="0"/>
              <a:t> block that displays the custom message for a given invalid validity state or an empty string for a valid state</a:t>
            </a:r>
          </a:p>
        </p:txBody>
      </p:sp>
    </p:spTree>
    <p:extLst>
      <p:ext uri="{BB962C8B-B14F-4D97-AF65-F5344CB8AC3E}">
        <p14:creationId xmlns:p14="http://schemas.microsoft.com/office/powerpoint/2010/main" val="356363580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3837D8-6DC5-914F-9B8F-0A39D379F02D}"/>
              </a:ext>
            </a:extLst>
          </p:cNvPr>
          <p:cNvSpPr>
            <a:spLocks noGrp="1"/>
          </p:cNvSpPr>
          <p:nvPr>
            <p:ph type="title"/>
          </p:nvPr>
        </p:nvSpPr>
        <p:spPr/>
        <p:txBody>
          <a:bodyPr/>
          <a:lstStyle/>
          <a:p>
            <a:r>
              <a:rPr lang="en-US" dirty="0"/>
              <a:t>Validating Form Data with JavaScript (6 of 11)</a:t>
            </a:r>
          </a:p>
        </p:txBody>
      </p:sp>
      <p:pic>
        <p:nvPicPr>
          <p:cNvPr id="7" name="Picture Placeholder 6" descr="A code block in which the validate Name function is created. Program code. In the code, the words in the variable names are merged, and the code contains the following keywords: function, let, if, else. Line 1: Forward slash, forward slash, Check if the owner's name is entered on the card. Line 2: function, validate Name, left parenthesis, right parenthesis, left brace. Line 3, indented once: let, card Name, equals, document, dot, get Element By I d, left parenthesis, left double quotation mark, card Name, right double quotation mark, semicolon. Line 4, indented once: if, left parenthesis, card Name, dot, validity, dot, value Missing, right parenthesis, left brace. Line 5, indented twice: card Name, dot, set Custom Validity, left parenthesis, left double quotation mark, Enter your name as it appears on the card, right double quotation mark, right parenthesis, semicolon. Line 6, indented once: Right brace, else, left brace. Line 7, indented twice: card Name, dot, set Custom Validity, left parenthesis, left double quotation mark, right double quotation mark, right parenthesis, semicolon. Line 8, indented once: Right brace. Line 9: Right brace. Line 4 of the above code tests if a required value is missing form the card Name field. Line 5 displays a popup message when the value is missing. Line 6 ensures that no popup error message is displayed when the field is valid.">
            <a:extLst>
              <a:ext uri="{FF2B5EF4-FFF2-40B4-BE49-F238E27FC236}">
                <a16:creationId xmlns:a16="http://schemas.microsoft.com/office/drawing/2014/main" id="{8D723504-5F77-5643-ABD7-48CB01256ACD}"/>
              </a:ext>
            </a:extLst>
          </p:cNvPr>
          <p:cNvPicPr>
            <a:picLocks noGrp="1" noChangeAspect="1"/>
          </p:cNvPicPr>
          <p:nvPr>
            <p:ph type="pic" sz="quarter" idx="10"/>
          </p:nvPr>
        </p:nvPicPr>
        <p:blipFill>
          <a:blip r:embed="rId2"/>
          <a:stretch>
            <a:fillRect/>
          </a:stretch>
        </p:blipFill>
        <p:spPr>
          <a:xfrm>
            <a:off x="731519" y="1619557"/>
            <a:ext cx="10722639" cy="3392710"/>
          </a:xfrm>
        </p:spPr>
      </p:pic>
      <p:sp>
        <p:nvSpPr>
          <p:cNvPr id="4" name="Text Placeholder 3">
            <a:extLst>
              <a:ext uri="{FF2B5EF4-FFF2-40B4-BE49-F238E27FC236}">
                <a16:creationId xmlns:a16="http://schemas.microsoft.com/office/drawing/2014/main" id="{036F89CE-7F7F-DA49-837D-AA08C2F73B24}"/>
              </a:ext>
            </a:extLst>
          </p:cNvPr>
          <p:cNvSpPr>
            <a:spLocks noGrp="1"/>
          </p:cNvSpPr>
          <p:nvPr>
            <p:ph type="body" sz="quarter" idx="11"/>
          </p:nvPr>
        </p:nvSpPr>
        <p:spPr>
          <a:xfrm>
            <a:off x="7478972" y="5206715"/>
            <a:ext cx="3976406" cy="672105"/>
          </a:xfrm>
        </p:spPr>
        <p:txBody>
          <a:bodyPr/>
          <a:lstStyle/>
          <a:p>
            <a:r>
              <a:rPr lang="en-US" dirty="0"/>
              <a:t>Figure 6-27 Creating the </a:t>
            </a:r>
            <a:r>
              <a:rPr lang="en-US" dirty="0" err="1">
                <a:latin typeface="Courier New" panose="02070309020205020404" pitchFamily="49" charset="0"/>
                <a:cs typeface="Courier New" panose="02070309020205020404" pitchFamily="49" charset="0"/>
              </a:rPr>
              <a:t>validateName</a:t>
            </a:r>
            <a:r>
              <a:rPr lang="en-US" dirty="0">
                <a:latin typeface="Courier New" panose="02070309020205020404" pitchFamily="49" charset="0"/>
                <a:cs typeface="Courier New" panose="02070309020205020404" pitchFamily="49" charset="0"/>
              </a:rPr>
              <a:t>()</a:t>
            </a:r>
            <a:r>
              <a:rPr lang="en-US" dirty="0"/>
              <a:t> function</a:t>
            </a:r>
          </a:p>
        </p:txBody>
      </p:sp>
    </p:spTree>
    <p:extLst>
      <p:ext uri="{BB962C8B-B14F-4D97-AF65-F5344CB8AC3E}">
        <p14:creationId xmlns:p14="http://schemas.microsoft.com/office/powerpoint/2010/main" val="86735369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5A884-9F8C-C44D-8D3C-D993425023C8}"/>
              </a:ext>
            </a:extLst>
          </p:cNvPr>
          <p:cNvSpPr>
            <a:spLocks noGrp="1"/>
          </p:cNvSpPr>
          <p:nvPr>
            <p:ph type="title"/>
          </p:nvPr>
        </p:nvSpPr>
        <p:spPr/>
        <p:txBody>
          <a:bodyPr/>
          <a:lstStyle/>
          <a:p>
            <a:r>
              <a:rPr lang="en-US" dirty="0"/>
              <a:t>Validating Form Data with JavaScript (7 of 11)</a:t>
            </a:r>
          </a:p>
        </p:txBody>
      </p:sp>
      <p:sp>
        <p:nvSpPr>
          <p:cNvPr id="3" name="Text Placeholder 2">
            <a:extLst>
              <a:ext uri="{FF2B5EF4-FFF2-40B4-BE49-F238E27FC236}">
                <a16:creationId xmlns:a16="http://schemas.microsoft.com/office/drawing/2014/main" id="{57B5BCE4-1D1B-7841-87CC-D9890C53F419}"/>
              </a:ext>
            </a:extLst>
          </p:cNvPr>
          <p:cNvSpPr>
            <a:spLocks noGrp="1"/>
          </p:cNvSpPr>
          <p:nvPr>
            <p:ph type="body" sz="quarter" idx="17"/>
          </p:nvPr>
        </p:nvSpPr>
        <p:spPr/>
        <p:txBody>
          <a:bodyPr/>
          <a:lstStyle/>
          <a:p>
            <a:r>
              <a:rPr lang="en-US" dirty="0"/>
              <a:t>Responding to invalid data</a:t>
            </a:r>
          </a:p>
          <a:p>
            <a:pPr lvl="1"/>
            <a:r>
              <a:rPr lang="en-US" dirty="0"/>
              <a:t>Use event handlers or event listeners:</a:t>
            </a:r>
          </a:p>
          <a:p>
            <a:pPr lvl="2"/>
            <a:r>
              <a:rPr lang="en-US" dirty="0"/>
              <a:t>For the </a:t>
            </a:r>
            <a:r>
              <a:rPr lang="en-US" dirty="0">
                <a:latin typeface="Courier New" panose="02070309020205020404" pitchFamily="49" charset="0"/>
                <a:cs typeface="Courier New" panose="02070309020205020404" pitchFamily="49" charset="0"/>
              </a:rPr>
              <a:t>change</a:t>
            </a:r>
            <a:r>
              <a:rPr lang="en-US" dirty="0"/>
              <a:t> event of an input control to check the validity of data upon entry</a:t>
            </a:r>
          </a:p>
          <a:p>
            <a:pPr lvl="2"/>
            <a:r>
              <a:rPr lang="en-US" dirty="0"/>
              <a:t>For the </a:t>
            </a:r>
            <a:r>
              <a:rPr lang="en-US" dirty="0">
                <a:latin typeface="Courier New" panose="02070309020205020404" pitchFamily="49" charset="0"/>
                <a:cs typeface="Courier New" panose="02070309020205020404" pitchFamily="49" charset="0"/>
              </a:rPr>
              <a:t>click</a:t>
            </a:r>
            <a:r>
              <a:rPr lang="en-US" dirty="0"/>
              <a:t> event of of the form's submit button to check the validity of data on form submission</a:t>
            </a:r>
          </a:p>
          <a:p>
            <a:r>
              <a:rPr lang="en-US" dirty="0"/>
              <a:t>Validating data with pattern matching</a:t>
            </a:r>
          </a:p>
          <a:p>
            <a:pPr lvl="1"/>
            <a:r>
              <a:rPr lang="en-US" dirty="0"/>
              <a:t>Text string content can be validated against a </a:t>
            </a:r>
            <a:r>
              <a:rPr lang="en-US" b="1" dirty="0">
                <a:solidFill>
                  <a:srgbClr val="004A78"/>
                </a:solidFill>
              </a:rPr>
              <a:t>regular expression</a:t>
            </a:r>
            <a:r>
              <a:rPr lang="en-US" dirty="0"/>
              <a:t>, concise code describing the general pattern and content of the characters within a text string</a:t>
            </a:r>
          </a:p>
          <a:p>
            <a:pPr lvl="1"/>
            <a:r>
              <a:rPr lang="en-US" dirty="0"/>
              <a:t>Useful for numerical IDs with specific patterns, such as credit card numbers</a:t>
            </a:r>
          </a:p>
          <a:p>
            <a:r>
              <a:rPr lang="en-US" dirty="0"/>
              <a:t>Validating a selection list</a:t>
            </a:r>
          </a:p>
          <a:p>
            <a:pPr lvl="1"/>
            <a:r>
              <a:rPr lang="en-US" dirty="0"/>
              <a:t>If the user must change from a dummy option to a valid selection, you must instruct the browser to declare the field invalid if the dummy option's index is left selected</a:t>
            </a:r>
          </a:p>
        </p:txBody>
      </p:sp>
    </p:spTree>
    <p:extLst>
      <p:ext uri="{BB962C8B-B14F-4D97-AF65-F5344CB8AC3E}">
        <p14:creationId xmlns:p14="http://schemas.microsoft.com/office/powerpoint/2010/main" val="345473512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3837D8-6DC5-914F-9B8F-0A39D379F02D}"/>
              </a:ext>
            </a:extLst>
          </p:cNvPr>
          <p:cNvSpPr>
            <a:spLocks noGrp="1"/>
          </p:cNvSpPr>
          <p:nvPr>
            <p:ph type="title"/>
          </p:nvPr>
        </p:nvSpPr>
        <p:spPr/>
        <p:txBody>
          <a:bodyPr/>
          <a:lstStyle/>
          <a:p>
            <a:r>
              <a:rPr lang="en-US" dirty="0"/>
              <a:t>Validating Form Data with JavaScript (8 of 11)</a:t>
            </a:r>
          </a:p>
        </p:txBody>
      </p:sp>
      <p:pic>
        <p:nvPicPr>
          <p:cNvPr id="7" name="Picture Placeholder 6" descr="A code block in which the validate Name function is called. Program code. In the code, the words in the variable names are merged, and the code contains the following keyword: let. Line 1: Asterisk, forward slash. Line 2: Blank. Line 3: let, sub Button, equals, document, dot, get Element By I d, left parenthesis, left double quotation mark, sub Button, right double quotation mark, right parenthesis, semicolon. Line 4: Blank. Line 5: Forward slash, forward slash, Validate the payment when the submit button is clicked. Line 6: sub Button, dot, add Event Listener, left parenthesis, left double quotation mark, click, right double quotation mark, comma, validate Name, right parenthesis, semicolon. In the line 6 of the above code, the validate Name function runs when the submit button is clicked.">
            <a:extLst>
              <a:ext uri="{FF2B5EF4-FFF2-40B4-BE49-F238E27FC236}">
                <a16:creationId xmlns:a16="http://schemas.microsoft.com/office/drawing/2014/main" id="{E4BC8D86-664E-D745-953C-4C02DAAF1525}"/>
              </a:ext>
            </a:extLst>
          </p:cNvPr>
          <p:cNvPicPr>
            <a:picLocks noGrp="1" noChangeAspect="1"/>
          </p:cNvPicPr>
          <p:nvPr>
            <p:ph type="pic" sz="quarter" idx="10"/>
          </p:nvPr>
        </p:nvPicPr>
        <p:blipFill>
          <a:blip r:embed="rId2"/>
          <a:stretch>
            <a:fillRect/>
          </a:stretch>
        </p:blipFill>
        <p:spPr>
          <a:xfrm>
            <a:off x="731519" y="1619557"/>
            <a:ext cx="10832437" cy="2427510"/>
          </a:xfrm>
        </p:spPr>
      </p:pic>
      <p:sp>
        <p:nvSpPr>
          <p:cNvPr id="4" name="Text Placeholder 3">
            <a:extLst>
              <a:ext uri="{FF2B5EF4-FFF2-40B4-BE49-F238E27FC236}">
                <a16:creationId xmlns:a16="http://schemas.microsoft.com/office/drawing/2014/main" id="{036F89CE-7F7F-DA49-837D-AA08C2F73B24}"/>
              </a:ext>
            </a:extLst>
          </p:cNvPr>
          <p:cNvSpPr>
            <a:spLocks noGrp="1"/>
          </p:cNvSpPr>
          <p:nvPr>
            <p:ph type="body" sz="quarter" idx="11"/>
          </p:nvPr>
        </p:nvSpPr>
        <p:spPr>
          <a:xfrm>
            <a:off x="7478972" y="4629395"/>
            <a:ext cx="3976406" cy="1249426"/>
          </a:xfrm>
        </p:spPr>
        <p:txBody>
          <a:bodyPr/>
          <a:lstStyle/>
          <a:p>
            <a:r>
              <a:rPr lang="en-US" dirty="0"/>
              <a:t>Figure 6-28 Calling the </a:t>
            </a:r>
            <a:r>
              <a:rPr lang="en-US" dirty="0" err="1">
                <a:latin typeface="Courier New" panose="02070309020205020404" pitchFamily="49" charset="0"/>
                <a:cs typeface="Courier New" panose="02070309020205020404" pitchFamily="49" charset="0"/>
              </a:rPr>
              <a:t>validateName</a:t>
            </a:r>
            <a:r>
              <a:rPr lang="en-US" dirty="0">
                <a:latin typeface="Courier New" panose="02070309020205020404" pitchFamily="49" charset="0"/>
                <a:cs typeface="Courier New" panose="02070309020205020404" pitchFamily="49" charset="0"/>
              </a:rPr>
              <a:t>()</a:t>
            </a:r>
            <a:r>
              <a:rPr lang="en-US" dirty="0"/>
              <a:t> function</a:t>
            </a:r>
          </a:p>
        </p:txBody>
      </p:sp>
    </p:spTree>
    <p:extLst>
      <p:ext uri="{BB962C8B-B14F-4D97-AF65-F5344CB8AC3E}">
        <p14:creationId xmlns:p14="http://schemas.microsoft.com/office/powerpoint/2010/main" val="20024876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3837D8-6DC5-914F-9B8F-0A39D379F02D}"/>
              </a:ext>
            </a:extLst>
          </p:cNvPr>
          <p:cNvSpPr>
            <a:spLocks noGrp="1"/>
          </p:cNvSpPr>
          <p:nvPr>
            <p:ph type="title"/>
          </p:nvPr>
        </p:nvSpPr>
        <p:spPr/>
        <p:txBody>
          <a:bodyPr/>
          <a:lstStyle/>
          <a:p>
            <a:r>
              <a:rPr lang="en-US" dirty="0"/>
              <a:t>Exploring Forms and Form Elements (1 of 5)</a:t>
            </a:r>
          </a:p>
        </p:txBody>
      </p:sp>
      <p:pic>
        <p:nvPicPr>
          <p:cNvPr id="7" name="Picture Placeholder 6" descr="The product order form in which an order can be placed for  the Digi Pot Multi-Functional Pressure Cooker. The webpage has a heading panel that displays the name, Coctura with the following slogan below it. Traditional cooking for the modern age. The left side of the page lists the details of the Digi Pot Multi-functional Pressure Cooker. The right side contains the details of the order. This part has several features. It has model field for selecting a particular model of the cooker. A quantity field is present in order to select the number of products to purchase. A model cost field displays the cost of the model. A protection plan can be selected from a set of options in the plan field using radio buttons. The plan cost field displays the cost of the plan selected. A subtotal field displays the cost. A sales Tax field displays the taxation details. The total cost field displays the total cost of the purchase made.">
            <a:extLst>
              <a:ext uri="{FF2B5EF4-FFF2-40B4-BE49-F238E27FC236}">
                <a16:creationId xmlns:a16="http://schemas.microsoft.com/office/drawing/2014/main" id="{F83FCA6B-C53D-7A48-B791-543F5F2CAAFA}"/>
              </a:ext>
            </a:extLst>
          </p:cNvPr>
          <p:cNvPicPr>
            <a:picLocks noGrp="1" noChangeAspect="1"/>
          </p:cNvPicPr>
          <p:nvPr>
            <p:ph type="pic" sz="quarter" idx="10"/>
          </p:nvPr>
        </p:nvPicPr>
        <p:blipFill>
          <a:blip r:embed="rId2"/>
          <a:stretch>
            <a:fillRect/>
          </a:stretch>
        </p:blipFill>
        <p:spPr>
          <a:xfrm>
            <a:off x="731519" y="1619556"/>
            <a:ext cx="7633548" cy="4512731"/>
          </a:xfrm>
        </p:spPr>
      </p:pic>
      <p:sp>
        <p:nvSpPr>
          <p:cNvPr id="4" name="Text Placeholder 3">
            <a:extLst>
              <a:ext uri="{FF2B5EF4-FFF2-40B4-BE49-F238E27FC236}">
                <a16:creationId xmlns:a16="http://schemas.microsoft.com/office/drawing/2014/main" id="{036F89CE-7F7F-DA49-837D-AA08C2F73B24}"/>
              </a:ext>
            </a:extLst>
          </p:cNvPr>
          <p:cNvSpPr>
            <a:spLocks noGrp="1"/>
          </p:cNvSpPr>
          <p:nvPr>
            <p:ph type="body" sz="quarter" idx="11"/>
          </p:nvPr>
        </p:nvSpPr>
        <p:spPr>
          <a:xfrm>
            <a:off x="8602132" y="4070657"/>
            <a:ext cx="2853245" cy="1808163"/>
          </a:xfrm>
        </p:spPr>
        <p:txBody>
          <a:bodyPr/>
          <a:lstStyle/>
          <a:p>
            <a:r>
              <a:rPr lang="en-US" dirty="0"/>
              <a:t>Figure 6-1 Product order form</a:t>
            </a:r>
          </a:p>
        </p:txBody>
      </p:sp>
    </p:spTree>
    <p:extLst>
      <p:ext uri="{BB962C8B-B14F-4D97-AF65-F5344CB8AC3E}">
        <p14:creationId xmlns:p14="http://schemas.microsoft.com/office/powerpoint/2010/main" val="55875743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3837D8-6DC5-914F-9B8F-0A39D379F02D}"/>
              </a:ext>
            </a:extLst>
          </p:cNvPr>
          <p:cNvSpPr>
            <a:spLocks noGrp="1"/>
          </p:cNvSpPr>
          <p:nvPr>
            <p:ph type="title"/>
          </p:nvPr>
        </p:nvSpPr>
        <p:spPr/>
        <p:txBody>
          <a:bodyPr/>
          <a:lstStyle/>
          <a:p>
            <a:r>
              <a:rPr lang="en-US" dirty="0"/>
              <a:t>Validating Form Data with JavaScript (9 of 11)</a:t>
            </a:r>
          </a:p>
        </p:txBody>
      </p:sp>
      <p:pic>
        <p:nvPicPr>
          <p:cNvPr id="7" name="Picture Placeholder 6" descr="A code block in which the validate Card function is created. Program code. In the code, the words in the variable names are merged, and the code contains the following keywords: function, let, if, else. Line 1: Right brace. Line 2: Blank. Line 3: Forward slash, forward slash, Check if a credit card has been selected. Line 4: function, validate Card, left parenthesis, right parenthesis, left brace. Line 5, indented once: let, card, equals, document, dot, forms, dot, payment, dot, elements, dot, credit, left bracket, 0, right bracket, semicolon. Line 6, indented once: if, left parenthesis, card, dot, validity, dot, value Missing, right parenthesis, left brace. Line 7, indented twice: card, dot, set Custom Validity, left parenthesis, left double quotation mark, Select your credit card, right double quotation mark, right parenthesis, semicolon. Line 8, indented once: Right brace, else, left brace. line 9, indented twice: card, dot, set Custom Validity, left parenthesis, left double quotation mark, right double quotation mark, semicolon. Line 10, indented once: Right brace. Line 11: Right brace. In line 5 of the above code, you only have to check the first option in the list with option buttons. In line 7, a popup error message is displayed if no options are selected. In line 9, no popup error message is displayed when the field is valid.">
            <a:extLst>
              <a:ext uri="{FF2B5EF4-FFF2-40B4-BE49-F238E27FC236}">
                <a16:creationId xmlns:a16="http://schemas.microsoft.com/office/drawing/2014/main" id="{E36C866F-78D7-264B-8CC2-64EDE29B5725}"/>
              </a:ext>
            </a:extLst>
          </p:cNvPr>
          <p:cNvPicPr>
            <a:picLocks noGrp="1" noChangeAspect="1"/>
          </p:cNvPicPr>
          <p:nvPr>
            <p:ph type="pic" sz="quarter" idx="10"/>
          </p:nvPr>
        </p:nvPicPr>
        <p:blipFill>
          <a:blip r:embed="rId2"/>
          <a:stretch/>
        </p:blipFill>
        <p:spPr>
          <a:xfrm>
            <a:off x="731520" y="1619557"/>
            <a:ext cx="10169844" cy="3509313"/>
          </a:xfrm>
        </p:spPr>
      </p:pic>
      <p:sp>
        <p:nvSpPr>
          <p:cNvPr id="4" name="Text Placeholder 3">
            <a:extLst>
              <a:ext uri="{FF2B5EF4-FFF2-40B4-BE49-F238E27FC236}">
                <a16:creationId xmlns:a16="http://schemas.microsoft.com/office/drawing/2014/main" id="{036F89CE-7F7F-DA49-837D-AA08C2F73B24}"/>
              </a:ext>
            </a:extLst>
          </p:cNvPr>
          <p:cNvSpPr>
            <a:spLocks noGrp="1"/>
          </p:cNvSpPr>
          <p:nvPr>
            <p:ph type="body" sz="quarter" idx="11"/>
          </p:nvPr>
        </p:nvSpPr>
        <p:spPr>
          <a:xfrm>
            <a:off x="7478972" y="5206715"/>
            <a:ext cx="3976406" cy="672105"/>
          </a:xfrm>
        </p:spPr>
        <p:txBody>
          <a:bodyPr/>
          <a:lstStyle/>
          <a:p>
            <a:r>
              <a:rPr lang="en-US" dirty="0"/>
              <a:t>Figure 6-30 Creating the </a:t>
            </a:r>
            <a:r>
              <a:rPr lang="en-US" dirty="0" err="1">
                <a:latin typeface="Courier New" panose="02070309020205020404" pitchFamily="49" charset="0"/>
                <a:cs typeface="Courier New" panose="02070309020205020404" pitchFamily="49" charset="0"/>
              </a:rPr>
              <a:t>validateCard</a:t>
            </a:r>
            <a:r>
              <a:rPr lang="en-US" dirty="0">
                <a:latin typeface="Courier New" panose="02070309020205020404" pitchFamily="49" charset="0"/>
                <a:cs typeface="Courier New" panose="02070309020205020404" pitchFamily="49" charset="0"/>
              </a:rPr>
              <a:t>()</a:t>
            </a:r>
            <a:r>
              <a:rPr lang="en-US" dirty="0"/>
              <a:t> function</a:t>
            </a:r>
          </a:p>
        </p:txBody>
      </p:sp>
    </p:spTree>
    <p:extLst>
      <p:ext uri="{BB962C8B-B14F-4D97-AF65-F5344CB8AC3E}">
        <p14:creationId xmlns:p14="http://schemas.microsoft.com/office/powerpoint/2010/main" val="306726919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3837D8-6DC5-914F-9B8F-0A39D379F02D}"/>
              </a:ext>
            </a:extLst>
          </p:cNvPr>
          <p:cNvSpPr>
            <a:spLocks noGrp="1"/>
          </p:cNvSpPr>
          <p:nvPr>
            <p:ph type="title"/>
          </p:nvPr>
        </p:nvSpPr>
        <p:spPr/>
        <p:txBody>
          <a:bodyPr/>
          <a:lstStyle/>
          <a:p>
            <a:r>
              <a:rPr lang="en-US" dirty="0"/>
              <a:t>Validating Form Data with JavaScript (10 of 11)</a:t>
            </a:r>
          </a:p>
        </p:txBody>
      </p:sp>
      <p:pic>
        <p:nvPicPr>
          <p:cNvPr id="7" name="Picture Placeholder 6" descr="A code block in which the validate Number function is created. Program code. In the code, the words in the variable names are merged, and the code contains the following keywords: function, let, if, else. Line 1: Forward slash, forward slash, Check if the card number is valid. Line 2: function, validate Number, left parenthesis, right parenthesis, left brace. Line 3, indented once: let, c Num, equals, document, dot, get Element By I d, left parenthesis, left double quotation mark, card Number, right double quotation mark, right parenthesis, semicolon. Line 4, indented once: if, left parenthesis, c Num, dot, validity, dot, value Missing, right parenthesis, left brace. Line 5, indented twice: c Num, dot, set Custom Validity, left parenthesis, left double quotation mark, Enter your card number, right double quotation mark, right parenthesis, semicolon. Line 6, indented once: Right brace, else, if, left parenthesis, c Num, dot, validity, dot, pattern Mismatch, right parenthesis, left brace. Line 7, indented twice: c Num, dot, set Custom Validity, left parenthesis, left double quotation mark, Enter a valid card number, right double quotation mark, right parenthesis, semicolon. Line 8, indented once: right brace, else, left brace. Line 9, indented twice: c Num, dot, set Custom Validity, left parenthesis, left double quotation mark, right double quotation mark, right parenthesis, semicolon. Line 10, indented once: right brace. Line 11: Right brace. In line 3, the code tests whether the credit card number field was left blank. In line 5, a popup error message is displayed if no card number is entered. In line 6, the code tests if the card number matches the correct patter, otherwise. In line 7, a popup error message is displayed if the card does not have the right pattern.">
            <a:extLst>
              <a:ext uri="{FF2B5EF4-FFF2-40B4-BE49-F238E27FC236}">
                <a16:creationId xmlns:a16="http://schemas.microsoft.com/office/drawing/2014/main" id="{133CECF5-8267-6746-A7AF-CA0B8EE23A6B}"/>
              </a:ext>
            </a:extLst>
          </p:cNvPr>
          <p:cNvPicPr>
            <a:picLocks noGrp="1" noChangeAspect="1"/>
          </p:cNvPicPr>
          <p:nvPr>
            <p:ph type="pic" sz="quarter" idx="10"/>
          </p:nvPr>
        </p:nvPicPr>
        <p:blipFill>
          <a:blip r:embed="rId2"/>
          <a:stretch>
            <a:fillRect/>
          </a:stretch>
        </p:blipFill>
        <p:spPr>
          <a:xfrm>
            <a:off x="731519" y="1619557"/>
            <a:ext cx="8597483" cy="3900710"/>
          </a:xfrm>
        </p:spPr>
      </p:pic>
      <p:sp>
        <p:nvSpPr>
          <p:cNvPr id="4" name="Text Placeholder 3">
            <a:extLst>
              <a:ext uri="{FF2B5EF4-FFF2-40B4-BE49-F238E27FC236}">
                <a16:creationId xmlns:a16="http://schemas.microsoft.com/office/drawing/2014/main" id="{036F89CE-7F7F-DA49-837D-AA08C2F73B24}"/>
              </a:ext>
            </a:extLst>
          </p:cNvPr>
          <p:cNvSpPr>
            <a:spLocks noGrp="1"/>
          </p:cNvSpPr>
          <p:nvPr>
            <p:ph type="body" sz="quarter" idx="11"/>
          </p:nvPr>
        </p:nvSpPr>
        <p:spPr>
          <a:xfrm>
            <a:off x="9499600" y="4070657"/>
            <a:ext cx="1955778" cy="1808163"/>
          </a:xfrm>
        </p:spPr>
        <p:txBody>
          <a:bodyPr/>
          <a:lstStyle/>
          <a:p>
            <a:r>
              <a:rPr lang="en-US" dirty="0"/>
              <a:t>Figure 6-31 Creating the </a:t>
            </a:r>
            <a:r>
              <a:rPr lang="en-US" dirty="0" err="1">
                <a:latin typeface="Courier New" panose="02070309020205020404" pitchFamily="49" charset="0"/>
                <a:cs typeface="Courier New" panose="02070309020205020404" pitchFamily="49" charset="0"/>
              </a:rPr>
              <a:t>validateNumber</a:t>
            </a:r>
            <a:r>
              <a:rPr lang="en-US" dirty="0">
                <a:latin typeface="Courier New" panose="02070309020205020404" pitchFamily="49" charset="0"/>
                <a:cs typeface="Courier New" panose="02070309020205020404" pitchFamily="49" charset="0"/>
              </a:rPr>
              <a:t>()</a:t>
            </a:r>
            <a:r>
              <a:rPr lang="en-US" dirty="0"/>
              <a:t> function</a:t>
            </a:r>
          </a:p>
        </p:txBody>
      </p:sp>
    </p:spTree>
    <p:extLst>
      <p:ext uri="{BB962C8B-B14F-4D97-AF65-F5344CB8AC3E}">
        <p14:creationId xmlns:p14="http://schemas.microsoft.com/office/powerpoint/2010/main" val="68235837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3837D8-6DC5-914F-9B8F-0A39D379F02D}"/>
              </a:ext>
            </a:extLst>
          </p:cNvPr>
          <p:cNvSpPr>
            <a:spLocks noGrp="1"/>
          </p:cNvSpPr>
          <p:nvPr>
            <p:ph type="title"/>
          </p:nvPr>
        </p:nvSpPr>
        <p:spPr/>
        <p:txBody>
          <a:bodyPr/>
          <a:lstStyle/>
          <a:p>
            <a:r>
              <a:rPr lang="en-US" dirty="0"/>
              <a:t>Validating Form Data with JavaScript (11 of 11)</a:t>
            </a:r>
          </a:p>
        </p:txBody>
      </p:sp>
      <p:pic>
        <p:nvPicPr>
          <p:cNvPr id="7" name="Picture Placeholder 6" descr="A code block in which the validate Month and validate Year functions are created. Program code. In the code, the words in the variable names are merged, and the code contains the following keywords: function, let, if, else. Line 1: Forward slash, forward slash, Check that a month is selected for the expiration date. Line 2: function, validate Month, left parenthesis, right parenthesis, left brace. Line 3, indented once: let, month, equals, document, dot, get Element By I d, left parenthesis, left double quotation mark, e x p Month, right double quotation mark, right parenthesis, semicolon. Line 4, indented once: if, left parenthesis, month, dot, selected Index, equals, equals, equals, 0, right parenthesis, left brace. Line 5, indented twice: month, dot, set Custom Validity, left parenthesis, left double quotation mark, Select the expiration month, right double quotation mark, right parenthesis, semicolon. Line 6, indented once: Right brace, else, left brace. Line 7, indented twice: month, dot, set Custom Validity, left parenthesis, left double quotation mark, right double quotation mark, right parenthesis, semicolon. Line 8, indented once: Right brace. Line 9: Right brace. Line 10: Blank. Line 11: Forward slash, forward slash, Check that a year is selected for the expiration date. Line 12: function, validate Year, left parenthesis, right parenthesis, left brace. Line 13, indented once: let, year, equals, document, dot, get Element By I d, left parenthesis, left double quotation mark, e x p Year, right double quotation mark, right parenthesis, semicolon. Line 14, indented once: if, left parenthesis, year, dot, selected Index, equals, equals, equals, 0, right parenthesis, left brace. Line 15, indented twice: year, dot, set Custom Validity, left parenthesis, left double quotation mark, Select the expiration year, right double quotation mark, right parenthesis, semicolon. Line 16, indented once: Right brace, else, left brace. Line 17, indented twice: year, dot, set Custom Validity, left parenthesis, left double quotation mark, right double quotation mark, right parenthesis, semicolon. Line 18, indented once: Right brace. Line 19: Right brace. In line 4 of the above code, if the first option in the selection list is selected, the month is invalid. In line 14, if the first option in the selection list is selected, the year is invalid.">
            <a:extLst>
              <a:ext uri="{FF2B5EF4-FFF2-40B4-BE49-F238E27FC236}">
                <a16:creationId xmlns:a16="http://schemas.microsoft.com/office/drawing/2014/main" id="{483B9F61-FB6B-E941-B48E-F51F7627C88A}"/>
              </a:ext>
            </a:extLst>
          </p:cNvPr>
          <p:cNvPicPr>
            <a:picLocks noGrp="1" noChangeAspect="1"/>
          </p:cNvPicPr>
          <p:nvPr>
            <p:ph type="pic" sz="quarter" idx="10"/>
          </p:nvPr>
        </p:nvPicPr>
        <p:blipFill>
          <a:blip r:embed="rId2"/>
          <a:stretch>
            <a:fillRect/>
          </a:stretch>
        </p:blipFill>
        <p:spPr>
          <a:xfrm>
            <a:off x="731520" y="1619557"/>
            <a:ext cx="8387686" cy="4053110"/>
          </a:xfrm>
        </p:spPr>
      </p:pic>
      <p:sp>
        <p:nvSpPr>
          <p:cNvPr id="4" name="Text Placeholder 3">
            <a:extLst>
              <a:ext uri="{FF2B5EF4-FFF2-40B4-BE49-F238E27FC236}">
                <a16:creationId xmlns:a16="http://schemas.microsoft.com/office/drawing/2014/main" id="{036F89CE-7F7F-DA49-837D-AA08C2F73B24}"/>
              </a:ext>
            </a:extLst>
          </p:cNvPr>
          <p:cNvSpPr>
            <a:spLocks noGrp="1"/>
          </p:cNvSpPr>
          <p:nvPr>
            <p:ph type="body" sz="quarter" idx="11"/>
          </p:nvPr>
        </p:nvSpPr>
        <p:spPr>
          <a:xfrm>
            <a:off x="9279466" y="4070657"/>
            <a:ext cx="2175911" cy="1808163"/>
          </a:xfrm>
        </p:spPr>
        <p:txBody>
          <a:bodyPr/>
          <a:lstStyle/>
          <a:p>
            <a:r>
              <a:rPr lang="en-US" dirty="0"/>
              <a:t>Figure 6-33 Creating the </a:t>
            </a:r>
            <a:r>
              <a:rPr lang="en-US" dirty="0" err="1">
                <a:latin typeface="Courier New" panose="02070309020205020404" pitchFamily="49" charset="0"/>
                <a:cs typeface="Courier New" panose="02070309020205020404" pitchFamily="49" charset="0"/>
              </a:rPr>
              <a:t>validateMonth</a:t>
            </a:r>
            <a:r>
              <a:rPr lang="en-US" dirty="0">
                <a:latin typeface="Courier New" panose="02070309020205020404" pitchFamily="49" charset="0"/>
                <a:cs typeface="Courier New" panose="02070309020205020404" pitchFamily="49" charset="0"/>
              </a:rPr>
              <a:t>()</a:t>
            </a:r>
            <a:r>
              <a:rPr lang="en-US" dirty="0"/>
              <a:t> and </a:t>
            </a:r>
            <a:r>
              <a:rPr lang="en-US" dirty="0" err="1">
                <a:latin typeface="Courier New" panose="02070309020205020404" pitchFamily="49" charset="0"/>
                <a:cs typeface="Courier New" panose="02070309020205020404" pitchFamily="49" charset="0"/>
              </a:rPr>
              <a:t>validateYear</a:t>
            </a:r>
            <a:r>
              <a:rPr lang="en-US" dirty="0">
                <a:latin typeface="Courier New" panose="02070309020205020404" pitchFamily="49" charset="0"/>
                <a:cs typeface="Courier New" panose="02070309020205020404" pitchFamily="49" charset="0"/>
              </a:rPr>
              <a:t>()</a:t>
            </a:r>
            <a:r>
              <a:rPr lang="en-US" dirty="0"/>
              <a:t> functions</a:t>
            </a:r>
          </a:p>
        </p:txBody>
      </p:sp>
    </p:spTree>
    <p:extLst>
      <p:ext uri="{BB962C8B-B14F-4D97-AF65-F5344CB8AC3E}">
        <p14:creationId xmlns:p14="http://schemas.microsoft.com/office/powerpoint/2010/main" val="325086064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41939F-1ECE-7A4E-B5CD-BBF234F5A69E}"/>
              </a:ext>
            </a:extLst>
          </p:cNvPr>
          <p:cNvSpPr>
            <a:spLocks noGrp="1"/>
          </p:cNvSpPr>
          <p:nvPr>
            <p:ph type="title"/>
          </p:nvPr>
        </p:nvSpPr>
        <p:spPr/>
        <p:txBody>
          <a:bodyPr/>
          <a:lstStyle/>
          <a:p>
            <a:r>
              <a:rPr lang="en-US" dirty="0"/>
              <a:t>Activity 6.2: Think, Pair, and Share</a:t>
            </a:r>
          </a:p>
        </p:txBody>
      </p:sp>
      <p:sp>
        <p:nvSpPr>
          <p:cNvPr id="3" name="Text Placeholder 2">
            <a:extLst>
              <a:ext uri="{FF2B5EF4-FFF2-40B4-BE49-F238E27FC236}">
                <a16:creationId xmlns:a16="http://schemas.microsoft.com/office/drawing/2014/main" id="{2199EAF5-5243-254F-9882-54455964F2FC}"/>
              </a:ext>
            </a:extLst>
          </p:cNvPr>
          <p:cNvSpPr>
            <a:spLocks noGrp="1"/>
          </p:cNvSpPr>
          <p:nvPr>
            <p:ph type="body" sz="quarter" idx="17"/>
          </p:nvPr>
        </p:nvSpPr>
        <p:spPr/>
        <p:txBody>
          <a:bodyPr/>
          <a:lstStyle/>
          <a:p>
            <a:r>
              <a:rPr lang="en-US" dirty="0"/>
              <a:t>Form pairs/groups of two to four class members.</a:t>
            </a:r>
          </a:p>
          <a:p>
            <a:r>
              <a:rPr lang="en-US" dirty="0"/>
              <a:t>As a group, choose a purpose/objective for which you might design a short web form—for example, scheduling an appointment, selecting a shirt to purchase, or leaving feedback about services received. Make a list of the fields that the form would require, including the type of input control that you would use to collect the information from the user.</a:t>
            </a:r>
          </a:p>
          <a:p>
            <a:r>
              <a:rPr lang="en-US" dirty="0"/>
              <a:t>Now that you have decided on the fields for your web form, plan how you would ensure that it would submit valid data for processing at the back end. For each field, write notes about the form(s) of validation that you would use and how you would handle invalid data entry by the user.</a:t>
            </a:r>
          </a:p>
        </p:txBody>
      </p:sp>
    </p:spTree>
    <p:extLst>
      <p:ext uri="{BB962C8B-B14F-4D97-AF65-F5344CB8AC3E}">
        <p14:creationId xmlns:p14="http://schemas.microsoft.com/office/powerpoint/2010/main" val="288832876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DB514A-8F32-AD4C-9F6E-CD46E80154B6}"/>
              </a:ext>
            </a:extLst>
          </p:cNvPr>
          <p:cNvSpPr>
            <a:spLocks noGrp="1"/>
          </p:cNvSpPr>
          <p:nvPr>
            <p:ph type="title"/>
          </p:nvPr>
        </p:nvSpPr>
        <p:spPr/>
        <p:txBody>
          <a:bodyPr/>
          <a:lstStyle/>
          <a:p>
            <a:r>
              <a:rPr lang="en-US" dirty="0"/>
              <a:t>Testing a Form Field Against a Regular Expression (1 of 2)</a:t>
            </a:r>
          </a:p>
        </p:txBody>
      </p:sp>
      <p:sp>
        <p:nvSpPr>
          <p:cNvPr id="3" name="Text Placeholder 2">
            <a:extLst>
              <a:ext uri="{FF2B5EF4-FFF2-40B4-BE49-F238E27FC236}">
                <a16:creationId xmlns:a16="http://schemas.microsoft.com/office/drawing/2014/main" id="{C7D03FAF-FE20-0A45-887B-00D336E15E2E}"/>
              </a:ext>
            </a:extLst>
          </p:cNvPr>
          <p:cNvSpPr>
            <a:spLocks noGrp="1"/>
          </p:cNvSpPr>
          <p:nvPr>
            <p:ph type="body" sz="quarter" idx="17"/>
          </p:nvPr>
        </p:nvSpPr>
        <p:spPr/>
        <p:txBody>
          <a:bodyPr/>
          <a:lstStyle/>
          <a:p>
            <a:r>
              <a:rPr lang="en-US" dirty="0"/>
              <a:t>Syntax to check whether a text string conforms to a regular expression pattern:</a:t>
            </a:r>
            <a:br>
              <a:rPr lang="en-US" dirty="0"/>
            </a:br>
            <a:r>
              <a:rPr lang="en-US" i="1" dirty="0" err="1">
                <a:latin typeface="Courier New" panose="02070309020205020404" pitchFamily="49" charset="0"/>
                <a:cs typeface="Courier New" panose="02070309020205020404" pitchFamily="49" charset="0"/>
              </a:rPr>
              <a:t>regExp</a:t>
            </a:r>
            <a:r>
              <a:rPr lang="en-US" dirty="0" err="1">
                <a:latin typeface="Courier New" panose="02070309020205020404" pitchFamily="49" charset="0"/>
                <a:cs typeface="Courier New" panose="02070309020205020404" pitchFamily="49" charset="0"/>
              </a:rPr>
              <a:t>.test</a:t>
            </a:r>
            <a:r>
              <a:rPr lang="en-US" dirty="0">
                <a:latin typeface="Courier New" panose="02070309020205020404" pitchFamily="49" charset="0"/>
                <a:cs typeface="Courier New" panose="02070309020205020404" pitchFamily="49" charset="0"/>
              </a:rPr>
              <a:t>(</a:t>
            </a:r>
            <a:r>
              <a:rPr lang="en-US" i="1" dirty="0">
                <a:latin typeface="Courier New" panose="02070309020205020404" pitchFamily="49" charset="0"/>
                <a:cs typeface="Courier New" panose="02070309020205020404" pitchFamily="49" charset="0"/>
              </a:rPr>
              <a:t>text</a:t>
            </a:r>
            <a:r>
              <a:rPr lang="en-US" dirty="0">
                <a:latin typeface="Courier New" panose="02070309020205020404" pitchFamily="49" charset="0"/>
                <a:cs typeface="Courier New" panose="02070309020205020404" pitchFamily="49" charset="0"/>
              </a:rPr>
              <a:t>)</a:t>
            </a:r>
            <a:br>
              <a:rPr lang="en-US" dirty="0"/>
            </a:br>
            <a:endParaRPr lang="en-US" dirty="0"/>
          </a:p>
          <a:p>
            <a:r>
              <a:rPr lang="en-US" dirty="0"/>
              <a:t>Sample use of the test() method to check whether </a:t>
            </a:r>
            <a:r>
              <a:rPr lang="en-US" dirty="0" err="1">
                <a:latin typeface="Courier New" panose="02070309020205020404" pitchFamily="49" charset="0"/>
                <a:cs typeface="Courier New" panose="02070309020205020404" pitchFamily="49" charset="0"/>
              </a:rPr>
              <a:t>cardCVC</a:t>
            </a:r>
            <a:r>
              <a:rPr lang="en-US" dirty="0" err="1"/>
              <a:t>'s</a:t>
            </a:r>
            <a:r>
              <a:rPr lang="en-US" dirty="0"/>
              <a:t> value is a 4-digit number:</a:t>
            </a:r>
            <a:br>
              <a:rPr lang="en-US" dirty="0"/>
            </a:br>
            <a:r>
              <a:rPr lang="en-US" dirty="0">
                <a:latin typeface="Courier New" panose="02070309020205020404" pitchFamily="49" charset="0"/>
                <a:cs typeface="Courier New" panose="02070309020205020404" pitchFamily="49" charset="0"/>
              </a:rPr>
              <a:t>let </a:t>
            </a:r>
            <a:r>
              <a:rPr lang="en-US" dirty="0" err="1">
                <a:latin typeface="Courier New" panose="02070309020205020404" pitchFamily="49" charset="0"/>
                <a:cs typeface="Courier New" panose="02070309020205020404" pitchFamily="49" charset="0"/>
              </a:rPr>
              <a:t>cvc</a:t>
            </a:r>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document.getElementById</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cvc</a:t>
            </a:r>
            <a:r>
              <a:rPr lang="en-US" dirty="0">
                <a:latin typeface="Courier New" panose="02070309020205020404" pitchFamily="49" charset="0"/>
                <a:cs typeface="Courier New" panose="02070309020205020404" pitchFamily="49" charset="0"/>
              </a:rPr>
              <a:t>");</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let </a:t>
            </a:r>
            <a:r>
              <a:rPr lang="en-US" dirty="0" err="1">
                <a:latin typeface="Courier New" panose="02070309020205020404" pitchFamily="49" charset="0"/>
                <a:cs typeface="Courier New" panose="02070309020205020404" pitchFamily="49" charset="0"/>
              </a:rPr>
              <a:t>isValid</a:t>
            </a:r>
            <a:r>
              <a:rPr lang="en-US" dirty="0">
                <a:latin typeface="Courier New" panose="02070309020205020404" pitchFamily="49" charset="0"/>
                <a:cs typeface="Courier New" panose="02070309020205020404" pitchFamily="49" charset="0"/>
              </a:rPr>
              <a:t> = /^\d{4}$/.test(</a:t>
            </a:r>
            <a:r>
              <a:rPr lang="en-US" dirty="0" err="1">
                <a:latin typeface="Courier New" panose="02070309020205020404" pitchFamily="49" charset="0"/>
                <a:cs typeface="Courier New" panose="02070309020205020404" pitchFamily="49" charset="0"/>
              </a:rPr>
              <a:t>cvc.value</a:t>
            </a:r>
            <a:r>
              <a:rPr lang="en-US"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183406961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3837D8-6DC5-914F-9B8F-0A39D379F02D}"/>
              </a:ext>
            </a:extLst>
          </p:cNvPr>
          <p:cNvSpPr>
            <a:spLocks noGrp="1"/>
          </p:cNvSpPr>
          <p:nvPr>
            <p:ph type="title"/>
          </p:nvPr>
        </p:nvSpPr>
        <p:spPr/>
        <p:txBody>
          <a:bodyPr/>
          <a:lstStyle/>
          <a:p>
            <a:r>
              <a:rPr lang="en-US" dirty="0"/>
              <a:t>Testing a Form Field Against a Regular Expression (2 of 2)</a:t>
            </a:r>
          </a:p>
        </p:txBody>
      </p:sp>
      <p:pic>
        <p:nvPicPr>
          <p:cNvPr id="7" name="Picture Placeholder 6" descr="A code block in which the validate C V C function is created. Program code. In the code, the words in the variable names are merged, and the code contains the following keywords: function, let, if, else. Line 1: function, validate C V C, left parenthesis, right parenthesis, left brace. Line 2, indented once: forward slash, forward slash, Determine which card was selected. Line 3, indented once: let, care, equals, document, dot, query Selector, left parenthesis, left single quote, input, left bracket, input, left bracket, name, equals, left double quotation mark, credit, right double quotation mark, right bracket, colon, checked, right single quote, right parenthesis, dot, value, semicolon. Line 4, indented once: let, c v c, equals, document, dot, get Element By I d, left parenthesis, left double quotation mark, c v c, right double quotation mark, right parenthesis, semicolon. Line 5: Blank. Line 6, indented once: forward slash, forward slash, Validate the C V C value. Line 7, indented once: if, left parenthesis, c v c, dot, validity, dot, value Missing, right parenthesis, left brace. Line 8, indented twice: c v c, dot, set Custom Validity, left parenthesis, left double quotation mark, Enter your C V C number, right double quotation mark, right parenthesis, semicolon. Line 9, indented once: Right brace, else, if, left parenthesis, left parenthesis, card, equals, equals, equals, left double quotation mark, amex, right double quotation mark, right parenthesis, ampersand, ampersand, exclamation mar, left parenthesis, forward slash, caret, back slash, d, left brace, 4, right brace, dollar, forward slash, dot, test, left parenthesis, c v c, dot, value, right parenthesis, right parenthesis, right parenthesis, left brace. Line 10, indented twice: c v c, dot, set Custom Validity, left parenthesis, left double quotation mark, Enter a 4 hyphen digit number, right double quotation mark, right parenthesis, semicolon. Line 11, indented once: Right brace, else, if, left parenthesis, left parenthesis, card, exclamation mark, equals, equals, left double quotation mark, amex, right double quotation mark, right parenthesis, ampersand, ampersand, exclamation mark, left parenthesis, forward slash, caret, back slash, d, left brace, 3, right brace, dollar, forward slash, dot, test, left parenthesis, c v c, dot, value, right parenthesis, right parenthesis, right parenthesis, left brace. Line 12, indented twice: c v c, dot, set Custom Validity, left parenthesis, left double quotation mark, Enter a 3-digit number, right double quotation mark, right parenthesis, semicolon. Line 13, indented once: left brace, else, right brace. Line 14, indented twice: c v c, dot, set Custom Validity, left parenthesis, left double quotation mark, right double quotation mark, right parenthesis, semicolon. Line 15, indented twice: right brace. Line 16: Right brace. Line 3 of the above code retrieves the name of the selected credit card. Line 8 ensures that if the C V C number is missing, it is invalid. Line 10 ensures that if the card is American Express and the C V C does not have 4 digits, it is invalid. Line 12 ensures that if the card is not American Express and the C V C does not have 3 digits, it is invalid. Line 14 ensures that, otherwise the C V C number is valid.">
            <a:extLst>
              <a:ext uri="{FF2B5EF4-FFF2-40B4-BE49-F238E27FC236}">
                <a16:creationId xmlns:a16="http://schemas.microsoft.com/office/drawing/2014/main" id="{23FCF6FD-F841-8449-B7B1-8CF4AC5F36DF}"/>
              </a:ext>
            </a:extLst>
          </p:cNvPr>
          <p:cNvPicPr>
            <a:picLocks noGrp="1" noChangeAspect="1"/>
          </p:cNvPicPr>
          <p:nvPr>
            <p:ph type="pic" sz="quarter" idx="10"/>
          </p:nvPr>
        </p:nvPicPr>
        <p:blipFill>
          <a:blip r:embed="rId2"/>
          <a:stretch>
            <a:fillRect/>
          </a:stretch>
        </p:blipFill>
        <p:spPr>
          <a:xfrm>
            <a:off x="731520" y="1619556"/>
            <a:ext cx="8552064" cy="4259263"/>
          </a:xfrm>
        </p:spPr>
      </p:pic>
      <p:sp>
        <p:nvSpPr>
          <p:cNvPr id="4" name="Text Placeholder 3">
            <a:extLst>
              <a:ext uri="{FF2B5EF4-FFF2-40B4-BE49-F238E27FC236}">
                <a16:creationId xmlns:a16="http://schemas.microsoft.com/office/drawing/2014/main" id="{036F89CE-7F7F-DA49-837D-AA08C2F73B24}"/>
              </a:ext>
            </a:extLst>
          </p:cNvPr>
          <p:cNvSpPr>
            <a:spLocks noGrp="1"/>
          </p:cNvSpPr>
          <p:nvPr>
            <p:ph type="body" sz="quarter" idx="11"/>
          </p:nvPr>
        </p:nvSpPr>
        <p:spPr>
          <a:xfrm>
            <a:off x="9465732" y="4070657"/>
            <a:ext cx="1989645" cy="1808163"/>
          </a:xfrm>
        </p:spPr>
        <p:txBody>
          <a:bodyPr/>
          <a:lstStyle/>
          <a:p>
            <a:r>
              <a:rPr lang="en-US" dirty="0"/>
              <a:t>Figure 6-34 Creating the </a:t>
            </a:r>
            <a:r>
              <a:rPr lang="en-US" dirty="0" err="1">
                <a:latin typeface="Courier New" panose="02070309020205020404" pitchFamily="49" charset="0"/>
                <a:cs typeface="Courier New" panose="02070309020205020404" pitchFamily="49" charset="0"/>
              </a:rPr>
              <a:t>validateCVC</a:t>
            </a:r>
            <a:r>
              <a:rPr lang="en-US" dirty="0">
                <a:latin typeface="Courier New" panose="02070309020205020404" pitchFamily="49" charset="0"/>
                <a:cs typeface="Courier New" panose="02070309020205020404" pitchFamily="49" charset="0"/>
              </a:rPr>
              <a:t>()</a:t>
            </a:r>
            <a:r>
              <a:rPr lang="en-US" dirty="0"/>
              <a:t> function</a:t>
            </a:r>
          </a:p>
        </p:txBody>
      </p:sp>
    </p:spTree>
    <p:extLst>
      <p:ext uri="{BB962C8B-B14F-4D97-AF65-F5344CB8AC3E}">
        <p14:creationId xmlns:p14="http://schemas.microsoft.com/office/powerpoint/2010/main" val="11796201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A46322-6019-0241-9695-B28A924E594C}"/>
              </a:ext>
            </a:extLst>
          </p:cNvPr>
          <p:cNvSpPr>
            <a:spLocks noGrp="1"/>
          </p:cNvSpPr>
          <p:nvPr>
            <p:ph type="title"/>
          </p:nvPr>
        </p:nvSpPr>
        <p:spPr/>
        <p:txBody>
          <a:bodyPr/>
          <a:lstStyle/>
          <a:p>
            <a:r>
              <a:rPr lang="en-US" dirty="0"/>
              <a:t>Creating a Custom Validity Check (1 of 2)</a:t>
            </a:r>
          </a:p>
        </p:txBody>
      </p:sp>
      <p:sp>
        <p:nvSpPr>
          <p:cNvPr id="3" name="Text Placeholder 2">
            <a:extLst>
              <a:ext uri="{FF2B5EF4-FFF2-40B4-BE49-F238E27FC236}">
                <a16:creationId xmlns:a16="http://schemas.microsoft.com/office/drawing/2014/main" id="{E89103F9-2279-8745-8B7A-E424A8BB08DF}"/>
              </a:ext>
            </a:extLst>
          </p:cNvPr>
          <p:cNvSpPr>
            <a:spLocks noGrp="1"/>
          </p:cNvSpPr>
          <p:nvPr>
            <p:ph type="body" sz="quarter" idx="17"/>
          </p:nvPr>
        </p:nvSpPr>
        <p:spPr/>
        <p:txBody>
          <a:bodyPr/>
          <a:lstStyle/>
          <a:p>
            <a:r>
              <a:rPr lang="en-US" b="1" dirty="0">
                <a:solidFill>
                  <a:srgbClr val="004A78"/>
                </a:solidFill>
              </a:rPr>
              <a:t>Checksum algorithm</a:t>
            </a:r>
            <a:r>
              <a:rPr lang="en-US" dirty="0"/>
              <a:t>: an algorithm that sums the digits of a number in a particular way and checks whether the sum satisfies specific mathematical conditions</a:t>
            </a:r>
          </a:p>
          <a:p>
            <a:r>
              <a:rPr lang="en-US" b="1" dirty="0" err="1">
                <a:solidFill>
                  <a:srgbClr val="004A78"/>
                </a:solidFill>
              </a:rPr>
              <a:t>Luhn</a:t>
            </a:r>
            <a:r>
              <a:rPr lang="en-US" b="1" dirty="0">
                <a:solidFill>
                  <a:srgbClr val="004A78"/>
                </a:solidFill>
              </a:rPr>
              <a:t> algorithm </a:t>
            </a:r>
            <a:r>
              <a:rPr lang="en-US" dirty="0"/>
              <a:t>(</a:t>
            </a:r>
            <a:r>
              <a:rPr lang="en-US" b="1" dirty="0">
                <a:solidFill>
                  <a:srgbClr val="004A78"/>
                </a:solidFill>
              </a:rPr>
              <a:t>mod 10 algorithm</a:t>
            </a:r>
            <a:r>
              <a:rPr lang="en-US" dirty="0"/>
              <a:t>): a checksum algorithm that calculates the sum of the digits in a credit card number after doubling every other digit going backwards from the end of the number; for a legitimate card number, the sum is a multiple of 10</a:t>
            </a:r>
          </a:p>
          <a:p>
            <a:r>
              <a:rPr lang="en-US" dirty="0"/>
              <a:t>A function that performs the calculations for a checksum algorithm can be used as the basis of a custom validity check</a:t>
            </a:r>
          </a:p>
        </p:txBody>
      </p:sp>
    </p:spTree>
    <p:extLst>
      <p:ext uri="{BB962C8B-B14F-4D97-AF65-F5344CB8AC3E}">
        <p14:creationId xmlns:p14="http://schemas.microsoft.com/office/powerpoint/2010/main" val="113541164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3837D8-6DC5-914F-9B8F-0A39D379F02D}"/>
              </a:ext>
            </a:extLst>
          </p:cNvPr>
          <p:cNvSpPr>
            <a:spLocks noGrp="1"/>
          </p:cNvSpPr>
          <p:nvPr>
            <p:ph type="title"/>
          </p:nvPr>
        </p:nvSpPr>
        <p:spPr/>
        <p:txBody>
          <a:bodyPr/>
          <a:lstStyle/>
          <a:p>
            <a:r>
              <a:rPr lang="en-US" dirty="0"/>
              <a:t>Creating a Custom Validity Check (2 of 2)</a:t>
            </a:r>
          </a:p>
        </p:txBody>
      </p:sp>
      <p:pic>
        <p:nvPicPr>
          <p:cNvPr id="7" name="Picture Placeholder 6" descr="A code block in which the credit card number is validated. Program code. In the code, the words in the variable names are merged, and the code contains the following keywords: function, let, if, else. Line 1: Forward slash, forward slash, Check if the card number is valid. Line 2: function, validate Number, left parenthesis, right parenthesis, left brace. Line 3, indented once: let, c Num, equals, document, dot, get Element By I d, left parenthesis, left double quotation mark, card Number, right double quotation mark, right parenthesis, semicolon. Line 4, indented once: if, left parenthesis, c Num, dot, validity, dot, value Missing, right parenthesis, left brace. Line 5, indented twice: c Num, dot, set Custom Validity, left parenthesis, left double quotation mark, Enter your card number, right double quotation mark, right parenthesis, semicolon. Line 6, indented once: Left brace, else, if, left parenthesis, c Num, dot, validity, pattern Mismatch, right parenthesis, left brace. Line 7, indented twice: c Num, dot, set Custom Validity, left parenthesis, left double quotation mark, Enter a valid card number, right double quotation mark, right parenthesis, semicolon. Line 8, indented once: Right brace, else, if, left parenthesis, l u h n, left parenthesis, c Num, dot, value, right parenthesis, equals, equals, equals, false, right parenthesis, left brace. Line 9, indented twice: c Num, dot, set Custom Validity, left parenthesis, left parenthesis, left double quotation mark, Enter a legitimate card number, right double quotation mark, right parenthesis, semicolon. Line 10, indented once: left brace, else, right brace. Line 11, indented twice: c Num, dot, set Custom Validity, left parenthesis, left double quotation mark, right double quotation mark, right parenthesis, semicolon. Line 12, indented once: Right brace. Line 13: Right brace. In lines 8 and 9 of the above code, if the card number fails the Luhn algorithm, a validation error is displayed.">
            <a:extLst>
              <a:ext uri="{FF2B5EF4-FFF2-40B4-BE49-F238E27FC236}">
                <a16:creationId xmlns:a16="http://schemas.microsoft.com/office/drawing/2014/main" id="{38F55959-F355-DF46-8FF1-C1B9F088C3AC}"/>
              </a:ext>
            </a:extLst>
          </p:cNvPr>
          <p:cNvPicPr>
            <a:picLocks noGrp="1" noChangeAspect="1"/>
          </p:cNvPicPr>
          <p:nvPr>
            <p:ph type="pic" sz="quarter" idx="10"/>
          </p:nvPr>
        </p:nvPicPr>
        <p:blipFill>
          <a:blip r:embed="rId2"/>
          <a:stretch>
            <a:fillRect/>
          </a:stretch>
        </p:blipFill>
        <p:spPr>
          <a:xfrm>
            <a:off x="731519" y="1619556"/>
            <a:ext cx="10104010" cy="3426577"/>
          </a:xfrm>
        </p:spPr>
      </p:pic>
      <p:sp>
        <p:nvSpPr>
          <p:cNvPr id="4" name="Text Placeholder 3">
            <a:extLst>
              <a:ext uri="{FF2B5EF4-FFF2-40B4-BE49-F238E27FC236}">
                <a16:creationId xmlns:a16="http://schemas.microsoft.com/office/drawing/2014/main" id="{036F89CE-7F7F-DA49-837D-AA08C2F73B24}"/>
              </a:ext>
            </a:extLst>
          </p:cNvPr>
          <p:cNvSpPr>
            <a:spLocks noGrp="1"/>
          </p:cNvSpPr>
          <p:nvPr>
            <p:ph type="body" sz="quarter" idx="11"/>
          </p:nvPr>
        </p:nvSpPr>
        <p:spPr>
          <a:xfrm>
            <a:off x="1987062" y="5206715"/>
            <a:ext cx="7350369" cy="672105"/>
          </a:xfrm>
        </p:spPr>
        <p:txBody>
          <a:bodyPr/>
          <a:lstStyle/>
          <a:p>
            <a:r>
              <a:rPr lang="en-US" dirty="0"/>
              <a:t>Figure 6-36 Validating the credit card number</a:t>
            </a:r>
          </a:p>
        </p:txBody>
      </p:sp>
    </p:spTree>
    <p:extLst>
      <p:ext uri="{BB962C8B-B14F-4D97-AF65-F5344CB8AC3E}">
        <p14:creationId xmlns:p14="http://schemas.microsoft.com/office/powerpoint/2010/main" val="93553932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8BE98C-EBE5-9542-8352-83F6150BA022}"/>
              </a:ext>
            </a:extLst>
          </p:cNvPr>
          <p:cNvSpPr>
            <a:spLocks noGrp="1"/>
          </p:cNvSpPr>
          <p:nvPr>
            <p:ph type="title"/>
          </p:nvPr>
        </p:nvSpPr>
        <p:spPr/>
        <p:txBody>
          <a:bodyPr/>
          <a:lstStyle/>
          <a:p>
            <a:r>
              <a:rPr lang="en-US" dirty="0"/>
              <a:t>Managing Form Validation (1 of 3)</a:t>
            </a:r>
          </a:p>
        </p:txBody>
      </p:sp>
      <p:sp>
        <p:nvSpPr>
          <p:cNvPr id="3" name="Text Placeholder 2">
            <a:extLst>
              <a:ext uri="{FF2B5EF4-FFF2-40B4-BE49-F238E27FC236}">
                <a16:creationId xmlns:a16="http://schemas.microsoft.com/office/drawing/2014/main" id="{B47CBDA8-5994-2C40-A6C1-741107ADFF3B}"/>
              </a:ext>
            </a:extLst>
          </p:cNvPr>
          <p:cNvSpPr>
            <a:spLocks noGrp="1"/>
          </p:cNvSpPr>
          <p:nvPr>
            <p:ph type="body" sz="quarter" idx="17"/>
          </p:nvPr>
        </p:nvSpPr>
        <p:spPr/>
        <p:txBody>
          <a:bodyPr/>
          <a:lstStyle/>
          <a:p>
            <a:r>
              <a:rPr lang="en-US" dirty="0"/>
              <a:t>You can disable the native browser validation tools and supply a custom validation framework (e.g., to support older browsers that do not provide validation or to avoid the browser's error bubbles)</a:t>
            </a:r>
          </a:p>
          <a:p>
            <a:r>
              <a:rPr lang="en-US" dirty="0"/>
              <a:t>Syntax to disable built-in browser validation: </a:t>
            </a:r>
            <a:r>
              <a:rPr lang="en-US" i="1" dirty="0" err="1">
                <a:latin typeface="Courier New" panose="02070309020205020404" pitchFamily="49" charset="0"/>
                <a:cs typeface="Courier New" panose="02070309020205020404" pitchFamily="49" charset="0"/>
              </a:rPr>
              <a:t>form</a:t>
            </a:r>
            <a:r>
              <a:rPr lang="en-US" dirty="0" err="1">
                <a:latin typeface="Courier New" panose="02070309020205020404" pitchFamily="49" charset="0"/>
                <a:cs typeface="Courier New" panose="02070309020205020404" pitchFamily="49" charset="0"/>
              </a:rPr>
              <a:t>.noValidate</a:t>
            </a:r>
            <a:r>
              <a:rPr lang="en-US" dirty="0">
                <a:latin typeface="Courier New" panose="02070309020205020404" pitchFamily="49" charset="0"/>
                <a:cs typeface="Courier New" panose="02070309020205020404" pitchFamily="49" charset="0"/>
              </a:rPr>
              <a:t> = true;</a:t>
            </a:r>
          </a:p>
          <a:p>
            <a:r>
              <a:rPr lang="en-US" dirty="0"/>
              <a:t>Alternatively, you can add an event listener to run an anonymous function that calls the </a:t>
            </a:r>
            <a:r>
              <a:rPr lang="en-US" dirty="0" err="1">
                <a:latin typeface="Courier New" panose="02070309020205020404" pitchFamily="49" charset="0"/>
                <a:cs typeface="Courier New" panose="02070309020205020404" pitchFamily="49" charset="0"/>
              </a:rPr>
              <a:t>preventDefault</a:t>
            </a:r>
            <a:r>
              <a:rPr lang="en-US" dirty="0">
                <a:latin typeface="Courier New" panose="02070309020205020404" pitchFamily="49" charset="0"/>
                <a:cs typeface="Courier New" panose="02070309020205020404" pitchFamily="49" charset="0"/>
              </a:rPr>
              <a:t>()</a:t>
            </a:r>
            <a:r>
              <a:rPr lang="en-US" dirty="0"/>
              <a:t> method on the associated event object when it hears an </a:t>
            </a:r>
            <a:r>
              <a:rPr lang="en-US" dirty="0">
                <a:latin typeface="Courier New" panose="02070309020205020404" pitchFamily="49" charset="0"/>
                <a:cs typeface="Courier New" panose="02070309020205020404" pitchFamily="49" charset="0"/>
              </a:rPr>
              <a:t>invalid</a:t>
            </a:r>
            <a:r>
              <a:rPr lang="en-US" dirty="0"/>
              <a:t> event</a:t>
            </a:r>
          </a:p>
          <a:p>
            <a:r>
              <a:rPr lang="en-US" b="1" dirty="0">
                <a:solidFill>
                  <a:srgbClr val="004A78"/>
                </a:solidFill>
              </a:rPr>
              <a:t>Event object</a:t>
            </a:r>
            <a:r>
              <a:rPr lang="en-US" dirty="0"/>
              <a:t>: the object associated with an event captured by the script</a:t>
            </a:r>
          </a:p>
        </p:txBody>
      </p:sp>
    </p:spTree>
    <p:extLst>
      <p:ext uri="{BB962C8B-B14F-4D97-AF65-F5344CB8AC3E}">
        <p14:creationId xmlns:p14="http://schemas.microsoft.com/office/powerpoint/2010/main" val="176462863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8BE98C-EBE5-9542-8352-83F6150BA022}"/>
              </a:ext>
            </a:extLst>
          </p:cNvPr>
          <p:cNvSpPr>
            <a:spLocks noGrp="1"/>
          </p:cNvSpPr>
          <p:nvPr>
            <p:ph type="title"/>
          </p:nvPr>
        </p:nvSpPr>
        <p:spPr/>
        <p:txBody>
          <a:bodyPr/>
          <a:lstStyle/>
          <a:p>
            <a:r>
              <a:rPr lang="en-US" dirty="0"/>
              <a:t>Managing Form Validation (2 of 3)</a:t>
            </a:r>
          </a:p>
        </p:txBody>
      </p:sp>
      <p:sp>
        <p:nvSpPr>
          <p:cNvPr id="3" name="Text Placeholder 2">
            <a:extLst>
              <a:ext uri="{FF2B5EF4-FFF2-40B4-BE49-F238E27FC236}">
                <a16:creationId xmlns:a16="http://schemas.microsoft.com/office/drawing/2014/main" id="{B47CBDA8-5994-2C40-A6C1-741107ADFF3B}"/>
              </a:ext>
            </a:extLst>
          </p:cNvPr>
          <p:cNvSpPr>
            <a:spLocks noGrp="1"/>
          </p:cNvSpPr>
          <p:nvPr>
            <p:ph type="body" sz="quarter" idx="17"/>
          </p:nvPr>
        </p:nvSpPr>
        <p:spPr/>
        <p:txBody>
          <a:bodyPr>
            <a:normAutofit/>
          </a:bodyPr>
          <a:lstStyle/>
          <a:p>
            <a:r>
              <a:rPr lang="en-US" dirty="0"/>
              <a:t>You can also disable the built-in validation tools and write a set of procedures to run in response to the </a:t>
            </a:r>
            <a:r>
              <a:rPr lang="en-US" dirty="0">
                <a:latin typeface="Courier New" panose="02070309020205020404" pitchFamily="49" charset="0"/>
                <a:cs typeface="Courier New" panose="02070309020205020404" pitchFamily="49" charset="0"/>
              </a:rPr>
              <a:t>submit</a:t>
            </a:r>
            <a:r>
              <a:rPr lang="en-US" dirty="0"/>
              <a:t> event for the web form, e.g.:</a:t>
            </a:r>
            <a:br>
              <a:rPr lang="en-US" dirty="0"/>
            </a:br>
            <a:br>
              <a:rPr lang="en-US" dirty="0"/>
            </a:br>
            <a:r>
              <a:rPr lang="en-US" dirty="0" err="1">
                <a:latin typeface="Courier New" panose="02070309020205020404" pitchFamily="49" charset="0"/>
                <a:cs typeface="Courier New" panose="02070309020205020404" pitchFamily="49" charset="0"/>
              </a:rPr>
              <a:t>form.onsubmit</a:t>
            </a:r>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myValidation</a:t>
            </a:r>
            <a:r>
              <a:rPr lang="en-US" dirty="0">
                <a:latin typeface="Courier New" panose="02070309020205020404" pitchFamily="49" charset="0"/>
                <a:cs typeface="Courier New" panose="02070309020205020404" pitchFamily="49" charset="0"/>
              </a:rPr>
              <a:t>;</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function </a:t>
            </a:r>
            <a:r>
              <a:rPr lang="en-US" dirty="0" err="1">
                <a:latin typeface="Courier New" panose="02070309020205020404" pitchFamily="49" charset="0"/>
                <a:cs typeface="Courier New" panose="02070309020205020404" pitchFamily="49" charset="0"/>
              </a:rPr>
              <a:t>myValidation</a:t>
            </a:r>
            <a:r>
              <a:rPr lang="en-US" dirty="0">
                <a:latin typeface="Courier New" panose="02070309020205020404" pitchFamily="49" charset="0"/>
                <a:cs typeface="Courier New" panose="02070309020205020404" pitchFamily="49" charset="0"/>
              </a:rPr>
              <a:t>(e)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e.preventDefault</a:t>
            </a:r>
            <a:r>
              <a:rPr lang="en-US" dirty="0">
                <a:latin typeface="Courier New" panose="02070309020205020404" pitchFamily="49" charset="0"/>
                <a:cs typeface="Courier New" panose="02070309020205020404" pitchFamily="49" charset="0"/>
              </a:rPr>
              <a:t>();</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commands to determine if form passes validation</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if (</a:t>
            </a:r>
            <a:r>
              <a:rPr lang="en-US" i="1" dirty="0">
                <a:latin typeface="Courier New" panose="02070309020205020404" pitchFamily="49" charset="0"/>
                <a:cs typeface="Courier New" panose="02070309020205020404" pitchFamily="49" charset="0"/>
              </a:rPr>
              <a:t>form is valid</a:t>
            </a:r>
            <a:r>
              <a:rPr lang="en-US" dirty="0">
                <a:latin typeface="Courier New" panose="02070309020205020404" pitchFamily="49" charset="0"/>
                <a:cs typeface="Courier New" panose="02070309020205020404" pitchFamily="49" charset="0"/>
              </a:rPr>
              <a:t>)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a:t>
            </a:r>
            <a:r>
              <a:rPr lang="en-US" i="1" dirty="0">
                <a:latin typeface="Courier New" panose="02070309020205020404" pitchFamily="49" charset="0"/>
                <a:cs typeface="Courier New" panose="02070309020205020404" pitchFamily="49" charset="0"/>
              </a:rPr>
              <a:t>commands run when form passes validation</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return true;</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 else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a:t>
            </a:r>
            <a:r>
              <a:rPr lang="en-US" i="1" dirty="0">
                <a:latin typeface="Courier New" panose="02070309020205020404" pitchFamily="49" charset="0"/>
                <a:cs typeface="Courier New" panose="02070309020205020404" pitchFamily="49" charset="0"/>
              </a:rPr>
              <a:t>commands run when form doesn’t pass validation</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return false;</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26702202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031BD0-2C37-E44E-B235-CACF351F76F6}"/>
              </a:ext>
            </a:extLst>
          </p:cNvPr>
          <p:cNvSpPr>
            <a:spLocks noGrp="1"/>
          </p:cNvSpPr>
          <p:nvPr>
            <p:ph type="title"/>
          </p:nvPr>
        </p:nvSpPr>
        <p:spPr/>
        <p:txBody>
          <a:bodyPr/>
          <a:lstStyle/>
          <a:p>
            <a:r>
              <a:rPr lang="en-US" dirty="0"/>
              <a:t>Exploring Forms and Form Elements (2 of 5)</a:t>
            </a:r>
          </a:p>
        </p:txBody>
      </p:sp>
      <p:sp>
        <p:nvSpPr>
          <p:cNvPr id="3" name="Text Placeholder 2">
            <a:extLst>
              <a:ext uri="{FF2B5EF4-FFF2-40B4-BE49-F238E27FC236}">
                <a16:creationId xmlns:a16="http://schemas.microsoft.com/office/drawing/2014/main" id="{AE2F7E79-5309-C247-958F-FC6C453DEEF5}"/>
              </a:ext>
            </a:extLst>
          </p:cNvPr>
          <p:cNvSpPr>
            <a:spLocks noGrp="1"/>
          </p:cNvSpPr>
          <p:nvPr>
            <p:ph type="body" sz="quarter" idx="17"/>
          </p:nvPr>
        </p:nvSpPr>
        <p:spPr/>
        <p:txBody>
          <a:bodyPr/>
          <a:lstStyle/>
          <a:p>
            <a:r>
              <a:rPr lang="en-US" dirty="0"/>
              <a:t>The forms collection</a:t>
            </a:r>
          </a:p>
          <a:p>
            <a:pPr lvl="1"/>
            <a:r>
              <a:rPr lang="en-US" dirty="0"/>
              <a:t>JavaScript organizes forms into the HTML collection: </a:t>
            </a:r>
            <a:r>
              <a:rPr lang="en-US" dirty="0" err="1">
                <a:latin typeface="Courier New" panose="02070309020205020404" pitchFamily="49" charset="0"/>
                <a:cs typeface="Courier New" panose="02070309020205020404" pitchFamily="49" charset="0"/>
              </a:rPr>
              <a:t>document.forms</a:t>
            </a:r>
            <a:endParaRPr lang="en-US" dirty="0">
              <a:latin typeface="Courier New" panose="02070309020205020404" pitchFamily="49" charset="0"/>
              <a:cs typeface="Courier New" panose="02070309020205020404" pitchFamily="49" charset="0"/>
            </a:endParaRPr>
          </a:p>
          <a:p>
            <a:pPr lvl="1"/>
            <a:r>
              <a:rPr lang="en-US" dirty="0"/>
              <a:t>Syntax for referencing, where </a:t>
            </a:r>
            <a:r>
              <a:rPr lang="en-US" i="1" dirty="0">
                <a:latin typeface="Courier New" panose="02070309020205020404" pitchFamily="49" charset="0"/>
                <a:cs typeface="Courier New" panose="02070309020205020404" pitchFamily="49" charset="0"/>
              </a:rPr>
              <a:t>n</a:t>
            </a:r>
            <a:r>
              <a:rPr lang="en-US" dirty="0"/>
              <a:t> is the index or </a:t>
            </a:r>
            <a:r>
              <a:rPr lang="en-US" i="1" dirty="0" err="1">
                <a:latin typeface="Courier New" panose="02070309020205020404" pitchFamily="49" charset="0"/>
                <a:cs typeface="Courier New" panose="02070309020205020404" pitchFamily="49" charset="0"/>
              </a:rPr>
              <a:t>fname</a:t>
            </a:r>
            <a:r>
              <a:rPr lang="en-US" dirty="0"/>
              <a:t> is the value of the form's </a:t>
            </a:r>
            <a:r>
              <a:rPr lang="en-US" dirty="0">
                <a:latin typeface="Courier New" panose="02070309020205020404" pitchFamily="49" charset="0"/>
                <a:cs typeface="Courier New" panose="02070309020205020404" pitchFamily="49" charset="0"/>
              </a:rPr>
              <a:t>name</a:t>
            </a:r>
            <a:r>
              <a:rPr lang="en-US" dirty="0"/>
              <a:t> attribute:</a:t>
            </a:r>
            <a:br>
              <a:rPr lang="en-US" dirty="0"/>
            </a:br>
            <a:r>
              <a:rPr lang="en-US" dirty="0" err="1">
                <a:latin typeface="Courier New" panose="02070309020205020404" pitchFamily="49" charset="0"/>
                <a:cs typeface="Courier New" panose="02070309020205020404" pitchFamily="49" charset="0"/>
              </a:rPr>
              <a:t>document.forms</a:t>
            </a:r>
            <a:r>
              <a:rPr lang="en-US" dirty="0">
                <a:latin typeface="Courier New" panose="02070309020205020404" pitchFamily="49" charset="0"/>
                <a:cs typeface="Courier New" panose="02070309020205020404" pitchFamily="49" charset="0"/>
              </a:rPr>
              <a:t>[</a:t>
            </a:r>
            <a:r>
              <a:rPr lang="en-US" i="1" dirty="0">
                <a:latin typeface="Courier New" panose="02070309020205020404" pitchFamily="49" charset="0"/>
                <a:cs typeface="Courier New" panose="02070309020205020404" pitchFamily="49" charset="0"/>
              </a:rPr>
              <a:t>n</a:t>
            </a:r>
            <a:r>
              <a:rPr lang="en-US" dirty="0">
                <a:latin typeface="Courier New" panose="02070309020205020404" pitchFamily="49" charset="0"/>
                <a:cs typeface="Courier New" panose="02070309020205020404" pitchFamily="49" charset="0"/>
              </a:rPr>
              <a:t>]</a:t>
            </a:r>
            <a:br>
              <a:rPr lang="en-US" dirty="0">
                <a:latin typeface="Courier New" panose="02070309020205020404" pitchFamily="49" charset="0"/>
                <a:cs typeface="Courier New" panose="02070309020205020404" pitchFamily="49" charset="0"/>
              </a:rPr>
            </a:br>
            <a:r>
              <a:rPr lang="en-US" dirty="0" err="1">
                <a:latin typeface="Courier New" panose="02070309020205020404" pitchFamily="49" charset="0"/>
                <a:cs typeface="Courier New" panose="02070309020205020404" pitchFamily="49" charset="0"/>
              </a:rPr>
              <a:t>document.forms</a:t>
            </a:r>
            <a:r>
              <a:rPr lang="en-US" dirty="0">
                <a:latin typeface="Courier New" panose="02070309020205020404" pitchFamily="49" charset="0"/>
                <a:cs typeface="Courier New" panose="02070309020205020404" pitchFamily="49" charset="0"/>
              </a:rPr>
              <a:t>[</a:t>
            </a:r>
            <a:r>
              <a:rPr lang="en-US" i="1" dirty="0" err="1">
                <a:latin typeface="Courier New" panose="02070309020205020404" pitchFamily="49" charset="0"/>
                <a:cs typeface="Courier New" panose="02070309020205020404" pitchFamily="49" charset="0"/>
              </a:rPr>
              <a:t>fname</a:t>
            </a:r>
            <a:r>
              <a:rPr lang="en-US" dirty="0">
                <a:latin typeface="Courier New" panose="02070309020205020404" pitchFamily="49" charset="0"/>
                <a:cs typeface="Courier New" panose="02070309020205020404" pitchFamily="49" charset="0"/>
              </a:rPr>
              <a:t>]</a:t>
            </a:r>
            <a:br>
              <a:rPr lang="en-US" dirty="0">
                <a:latin typeface="Courier New" panose="02070309020205020404" pitchFamily="49" charset="0"/>
                <a:cs typeface="Courier New" panose="02070309020205020404" pitchFamily="49" charset="0"/>
              </a:rPr>
            </a:br>
            <a:r>
              <a:rPr lang="en-US" dirty="0" err="1">
                <a:latin typeface="Courier New" panose="02070309020205020404" pitchFamily="49" charset="0"/>
                <a:cs typeface="Courier New" panose="02070309020205020404" pitchFamily="49" charset="0"/>
              </a:rPr>
              <a:t>document.forms.</a:t>
            </a:r>
            <a:r>
              <a:rPr lang="en-US" i="1" dirty="0" err="1">
                <a:latin typeface="Courier New" panose="02070309020205020404" pitchFamily="49" charset="0"/>
                <a:cs typeface="Courier New" panose="02070309020205020404" pitchFamily="49" charset="0"/>
              </a:rPr>
              <a:t>fname</a:t>
            </a:r>
            <a:endParaRPr lang="en-US" i="1" dirty="0">
              <a:latin typeface="Courier New" panose="02070309020205020404" pitchFamily="49" charset="0"/>
              <a:cs typeface="Courier New" panose="02070309020205020404" pitchFamily="49" charset="0"/>
            </a:endParaRPr>
          </a:p>
          <a:p>
            <a:r>
              <a:rPr lang="en-US" dirty="0"/>
              <a:t>Working with form elements</a:t>
            </a:r>
          </a:p>
          <a:p>
            <a:pPr lvl="1"/>
            <a:r>
              <a:rPr lang="en-US" dirty="0"/>
              <a:t>Organized into the HTML collection: </a:t>
            </a:r>
            <a:r>
              <a:rPr lang="en-US" dirty="0" err="1">
                <a:latin typeface="Courier New" panose="02070309020205020404" pitchFamily="49" charset="0"/>
                <a:cs typeface="Courier New" panose="02070309020205020404" pitchFamily="49" charset="0"/>
              </a:rPr>
              <a:t>form.elements</a:t>
            </a:r>
            <a:endParaRPr lang="en-US" dirty="0">
              <a:latin typeface="Courier New" panose="02070309020205020404" pitchFamily="49" charset="0"/>
              <a:cs typeface="Courier New" panose="02070309020205020404" pitchFamily="49" charset="0"/>
            </a:endParaRPr>
          </a:p>
          <a:p>
            <a:pPr lvl="1"/>
            <a:r>
              <a:rPr lang="en-US" dirty="0"/>
              <a:t>Syntax for referencing fields, where </a:t>
            </a:r>
            <a:r>
              <a:rPr lang="en-US" i="1" dirty="0" err="1">
                <a:latin typeface="Courier New" panose="02070309020205020404" pitchFamily="49" charset="0"/>
                <a:cs typeface="Courier New" panose="02070309020205020404" pitchFamily="49" charset="0"/>
              </a:rPr>
              <a:t>ename</a:t>
            </a:r>
            <a:r>
              <a:rPr lang="en-US" dirty="0"/>
              <a:t> is the value of the </a:t>
            </a:r>
            <a:r>
              <a:rPr lang="en-US" dirty="0">
                <a:latin typeface="Courier New" panose="02070309020205020404" pitchFamily="49" charset="0"/>
                <a:cs typeface="Courier New" panose="02070309020205020404" pitchFamily="49" charset="0"/>
              </a:rPr>
              <a:t>name</a:t>
            </a:r>
            <a:r>
              <a:rPr lang="en-US" dirty="0"/>
              <a:t> attribute:</a:t>
            </a:r>
            <a:br>
              <a:rPr lang="en-US" dirty="0"/>
            </a:br>
            <a:r>
              <a:rPr lang="en-US" i="1" dirty="0" err="1">
                <a:latin typeface="Courier New" panose="02070309020205020404" pitchFamily="49" charset="0"/>
                <a:cs typeface="Courier New" panose="02070309020205020404" pitchFamily="49" charset="0"/>
              </a:rPr>
              <a:t>form</a:t>
            </a:r>
            <a:r>
              <a:rPr lang="en-US" dirty="0" err="1">
                <a:latin typeface="Courier New" panose="02070309020205020404" pitchFamily="49" charset="0"/>
                <a:cs typeface="Courier New" panose="02070309020205020404" pitchFamily="49" charset="0"/>
              </a:rPr>
              <a:t>.elements</a:t>
            </a:r>
            <a:r>
              <a:rPr lang="en-US" dirty="0">
                <a:latin typeface="Courier New" panose="02070309020205020404" pitchFamily="49" charset="0"/>
                <a:cs typeface="Courier New" panose="02070309020205020404" pitchFamily="49" charset="0"/>
              </a:rPr>
              <a:t>[</a:t>
            </a:r>
            <a:r>
              <a:rPr lang="en-US" i="1" dirty="0" err="1">
                <a:latin typeface="Courier New" panose="02070309020205020404" pitchFamily="49" charset="0"/>
                <a:cs typeface="Courier New" panose="02070309020205020404" pitchFamily="49" charset="0"/>
              </a:rPr>
              <a:t>ename</a:t>
            </a:r>
            <a:r>
              <a:rPr lang="en-US" dirty="0">
                <a:latin typeface="Courier New" panose="02070309020205020404" pitchFamily="49" charset="0"/>
                <a:cs typeface="Courier New" panose="02070309020205020404" pitchFamily="49" charset="0"/>
              </a:rPr>
              <a:t>]</a:t>
            </a:r>
            <a:br>
              <a:rPr lang="en-US" dirty="0">
                <a:latin typeface="Courier New" panose="02070309020205020404" pitchFamily="49" charset="0"/>
                <a:cs typeface="Courier New" panose="02070309020205020404" pitchFamily="49" charset="0"/>
              </a:rPr>
            </a:br>
            <a:r>
              <a:rPr lang="en-US" i="1" dirty="0" err="1">
                <a:latin typeface="Courier New" panose="02070309020205020404" pitchFamily="49" charset="0"/>
                <a:cs typeface="Courier New" panose="02070309020205020404" pitchFamily="49" charset="0"/>
              </a:rPr>
              <a:t>form</a:t>
            </a:r>
            <a:r>
              <a:rPr lang="en-US" dirty="0" err="1">
                <a:latin typeface="Courier New" panose="02070309020205020404" pitchFamily="49" charset="0"/>
                <a:cs typeface="Courier New" panose="02070309020205020404" pitchFamily="49" charset="0"/>
              </a:rPr>
              <a:t>.elements.</a:t>
            </a:r>
            <a:r>
              <a:rPr lang="en-US" i="1" dirty="0" err="1">
                <a:latin typeface="Courier New" panose="02070309020205020404" pitchFamily="49" charset="0"/>
                <a:cs typeface="Courier New" panose="02070309020205020404" pitchFamily="49" charset="0"/>
              </a:rPr>
              <a:t>ename</a:t>
            </a:r>
            <a:endParaRPr lang="en-US" i="1" dirty="0">
              <a:latin typeface="Courier New" panose="02070309020205020404" pitchFamily="49" charset="0"/>
              <a:cs typeface="Courier New" panose="02070309020205020404" pitchFamily="49" charset="0"/>
            </a:endParaRPr>
          </a:p>
          <a:p>
            <a:pPr lvl="1"/>
            <a:r>
              <a:rPr lang="en-US" dirty="0"/>
              <a:t>Reference the associated control using the </a:t>
            </a:r>
            <a:r>
              <a:rPr lang="en-US" dirty="0" err="1">
                <a:latin typeface="Courier New" panose="02070309020205020404" pitchFamily="49" charset="0"/>
                <a:cs typeface="Courier New" panose="02070309020205020404" pitchFamily="49" charset="0"/>
              </a:rPr>
              <a:t>document.getElementById</a:t>
            </a:r>
            <a:r>
              <a:rPr lang="en-US" dirty="0">
                <a:latin typeface="Courier New" panose="02070309020205020404" pitchFamily="49" charset="0"/>
                <a:cs typeface="Courier New" panose="02070309020205020404" pitchFamily="49" charset="0"/>
              </a:rPr>
              <a:t>()</a:t>
            </a:r>
            <a:r>
              <a:rPr lang="en-US" dirty="0"/>
              <a:t> method</a:t>
            </a:r>
          </a:p>
        </p:txBody>
      </p:sp>
    </p:spTree>
    <p:extLst>
      <p:ext uri="{BB962C8B-B14F-4D97-AF65-F5344CB8AC3E}">
        <p14:creationId xmlns:p14="http://schemas.microsoft.com/office/powerpoint/2010/main" val="37056099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CB62D8-A643-B743-ADE3-07190CE1F9EB}"/>
              </a:ext>
            </a:extLst>
          </p:cNvPr>
          <p:cNvSpPr>
            <a:spLocks noGrp="1"/>
          </p:cNvSpPr>
          <p:nvPr>
            <p:ph type="title"/>
          </p:nvPr>
        </p:nvSpPr>
        <p:spPr/>
        <p:txBody>
          <a:bodyPr/>
          <a:lstStyle/>
          <a:p>
            <a:r>
              <a:rPr lang="en-US" dirty="0"/>
              <a:t>Managing Form Validation (3 of 3)</a:t>
            </a:r>
          </a:p>
        </p:txBody>
      </p:sp>
      <p:sp>
        <p:nvSpPr>
          <p:cNvPr id="3" name="Text Placeholder 2">
            <a:extLst>
              <a:ext uri="{FF2B5EF4-FFF2-40B4-BE49-F238E27FC236}">
                <a16:creationId xmlns:a16="http://schemas.microsoft.com/office/drawing/2014/main" id="{A430311C-EE7B-434A-89F5-78C63B14F871}"/>
              </a:ext>
            </a:extLst>
          </p:cNvPr>
          <p:cNvSpPr>
            <a:spLocks noGrp="1"/>
          </p:cNvSpPr>
          <p:nvPr>
            <p:ph type="body" sz="quarter" idx="17"/>
          </p:nvPr>
        </p:nvSpPr>
        <p:spPr/>
        <p:txBody>
          <a:bodyPr/>
          <a:lstStyle/>
          <a:p>
            <a:r>
              <a:rPr lang="en-US" dirty="0"/>
              <a:t>Designing an e-commerce website</a:t>
            </a:r>
          </a:p>
          <a:p>
            <a:pPr lvl="1"/>
            <a:r>
              <a:rPr lang="en-US" dirty="0"/>
              <a:t>Provide guests with easy access to your catalog</a:t>
            </a:r>
          </a:p>
          <a:p>
            <a:pPr lvl="1"/>
            <a:r>
              <a:rPr lang="en-US" dirty="0"/>
              <a:t>Provide robust search tools</a:t>
            </a:r>
          </a:p>
          <a:p>
            <a:pPr lvl="1"/>
            <a:r>
              <a:rPr lang="en-US" dirty="0"/>
              <a:t>Make the purchase process easy to navigate</a:t>
            </a:r>
          </a:p>
          <a:p>
            <a:pPr lvl="1"/>
            <a:r>
              <a:rPr lang="en-US" dirty="0"/>
              <a:t>Show discount options and membership deals up front</a:t>
            </a:r>
          </a:p>
          <a:p>
            <a:pPr lvl="1"/>
            <a:r>
              <a:rPr lang="en-US" dirty="0"/>
              <a:t>Use validation tests and security measures</a:t>
            </a:r>
          </a:p>
          <a:p>
            <a:pPr lvl="1"/>
            <a:r>
              <a:rPr lang="en-US" dirty="0"/>
              <a:t>Incorporate social media</a:t>
            </a:r>
          </a:p>
        </p:txBody>
      </p:sp>
    </p:spTree>
    <p:extLst>
      <p:ext uri="{BB962C8B-B14F-4D97-AF65-F5344CB8AC3E}">
        <p14:creationId xmlns:p14="http://schemas.microsoft.com/office/powerpoint/2010/main" val="150916659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809A57-33CD-8340-93D4-EA7BDF2ACBA8}"/>
              </a:ext>
            </a:extLst>
          </p:cNvPr>
          <p:cNvSpPr>
            <a:spLocks noGrp="1"/>
          </p:cNvSpPr>
          <p:nvPr>
            <p:ph type="title"/>
          </p:nvPr>
        </p:nvSpPr>
        <p:spPr/>
        <p:txBody>
          <a:bodyPr/>
          <a:lstStyle/>
          <a:p>
            <a:r>
              <a:rPr lang="en-US" dirty="0"/>
              <a:t>Activity 6.3: Discussion Questions</a:t>
            </a:r>
          </a:p>
        </p:txBody>
      </p:sp>
      <p:sp>
        <p:nvSpPr>
          <p:cNvPr id="3" name="Text Placeholder 2">
            <a:extLst>
              <a:ext uri="{FF2B5EF4-FFF2-40B4-BE49-F238E27FC236}">
                <a16:creationId xmlns:a16="http://schemas.microsoft.com/office/drawing/2014/main" id="{FD7BA563-D378-7941-B537-AA1CD39445BA}"/>
              </a:ext>
            </a:extLst>
          </p:cNvPr>
          <p:cNvSpPr>
            <a:spLocks noGrp="1"/>
          </p:cNvSpPr>
          <p:nvPr>
            <p:ph type="body" sz="quarter" idx="17"/>
          </p:nvPr>
        </p:nvSpPr>
        <p:spPr/>
        <p:txBody>
          <a:bodyPr/>
          <a:lstStyle/>
          <a:p>
            <a:r>
              <a:rPr lang="en-US" dirty="0"/>
              <a:t>Describe the properties and methods of the </a:t>
            </a:r>
            <a:r>
              <a:rPr lang="en-US" dirty="0">
                <a:latin typeface="Courier New" panose="02070309020205020404" pitchFamily="49" charset="0"/>
                <a:cs typeface="Courier New" panose="02070309020205020404" pitchFamily="49" charset="0"/>
              </a:rPr>
              <a:t>form</a:t>
            </a:r>
            <a:r>
              <a:rPr lang="en-US" dirty="0"/>
              <a:t> object.</a:t>
            </a:r>
            <a:br>
              <a:rPr lang="en-US" dirty="0"/>
            </a:br>
            <a:endParaRPr lang="en-US" dirty="0"/>
          </a:p>
          <a:p>
            <a:r>
              <a:rPr lang="en-US" dirty="0"/>
              <a:t>Why is the </a:t>
            </a:r>
            <a:r>
              <a:rPr lang="en-US" dirty="0">
                <a:latin typeface="Courier New" panose="02070309020205020404" pitchFamily="49" charset="0"/>
                <a:cs typeface="Courier New" panose="02070309020205020404" pitchFamily="49" charset="0"/>
              </a:rPr>
              <a:t>input</a:t>
            </a:r>
            <a:r>
              <a:rPr lang="en-US" dirty="0"/>
              <a:t> element the most commonly used form element?</a:t>
            </a:r>
          </a:p>
        </p:txBody>
      </p:sp>
    </p:spTree>
    <p:extLst>
      <p:ext uri="{BB962C8B-B14F-4D97-AF65-F5344CB8AC3E}">
        <p14:creationId xmlns:p14="http://schemas.microsoft.com/office/powerpoint/2010/main" val="394166444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510AC0-963C-0644-AAC6-221100782C7D}"/>
              </a:ext>
            </a:extLst>
          </p:cNvPr>
          <p:cNvSpPr>
            <a:spLocks noGrp="1"/>
          </p:cNvSpPr>
          <p:nvPr>
            <p:ph type="title"/>
          </p:nvPr>
        </p:nvSpPr>
        <p:spPr/>
        <p:txBody>
          <a:bodyPr/>
          <a:lstStyle/>
          <a:p>
            <a:r>
              <a:rPr lang="en-US" dirty="0"/>
              <a:t>Self-Assessment</a:t>
            </a:r>
          </a:p>
        </p:txBody>
      </p:sp>
      <p:sp>
        <p:nvSpPr>
          <p:cNvPr id="3" name="Text Placeholder 2">
            <a:extLst>
              <a:ext uri="{FF2B5EF4-FFF2-40B4-BE49-F238E27FC236}">
                <a16:creationId xmlns:a16="http://schemas.microsoft.com/office/drawing/2014/main" id="{6F990867-9769-104A-B6D5-355B52EA5C00}"/>
              </a:ext>
            </a:extLst>
          </p:cNvPr>
          <p:cNvSpPr>
            <a:spLocks noGrp="1"/>
          </p:cNvSpPr>
          <p:nvPr>
            <p:ph type="body" sz="quarter" idx="17"/>
          </p:nvPr>
        </p:nvSpPr>
        <p:spPr/>
        <p:txBody>
          <a:bodyPr/>
          <a:lstStyle/>
          <a:p>
            <a:r>
              <a:rPr lang="en-US" dirty="0"/>
              <a:t>Do you enjoy working with web forms using HTML, CSS, and/or JavaScript? Why or why not? How likely is it that you will work with forms regularly in your future career?</a:t>
            </a:r>
            <a:br>
              <a:rPr lang="en-US" dirty="0"/>
            </a:br>
            <a:endParaRPr lang="en-US" dirty="0"/>
          </a:p>
          <a:p>
            <a:r>
              <a:rPr lang="en-US" dirty="0"/>
              <a:t>Which, if any, of the validation approaches described in Chapter 6 have you used before? Which do you expect to be in most frequent use in the category or area of web development that most interests you? Why?</a:t>
            </a:r>
            <a:br>
              <a:rPr lang="en-US" dirty="0"/>
            </a:br>
            <a:endParaRPr lang="en-US" dirty="0"/>
          </a:p>
          <a:p>
            <a:r>
              <a:rPr lang="en-US" dirty="0"/>
              <a:t>As a website user, which forms of user notifications related to invalid entries do you find most and least helpful to you when completing and submitting a web form?</a:t>
            </a:r>
          </a:p>
        </p:txBody>
      </p:sp>
    </p:spTree>
    <p:extLst>
      <p:ext uri="{BB962C8B-B14F-4D97-AF65-F5344CB8AC3E}">
        <p14:creationId xmlns:p14="http://schemas.microsoft.com/office/powerpoint/2010/main" val="51651913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43572-9E24-464B-918F-0B14B611DCC6}"/>
              </a:ext>
            </a:extLst>
          </p:cNvPr>
          <p:cNvSpPr>
            <a:spLocks noGrp="1"/>
          </p:cNvSpPr>
          <p:nvPr>
            <p:ph type="title"/>
          </p:nvPr>
        </p:nvSpPr>
        <p:spPr/>
        <p:txBody>
          <a:bodyPr/>
          <a:lstStyle/>
          <a:p>
            <a:r>
              <a:rPr lang="en-US" dirty="0"/>
              <a:t>Summary</a:t>
            </a:r>
          </a:p>
        </p:txBody>
      </p:sp>
      <p:sp>
        <p:nvSpPr>
          <p:cNvPr id="3" name="Text Placeholder 2">
            <a:extLst>
              <a:ext uri="{FF2B5EF4-FFF2-40B4-BE49-F238E27FC236}">
                <a16:creationId xmlns:a16="http://schemas.microsoft.com/office/drawing/2014/main" id="{BA38DCA3-733D-394F-95F4-90C2A94CB3CA}"/>
              </a:ext>
            </a:extLst>
          </p:cNvPr>
          <p:cNvSpPr>
            <a:spLocks noGrp="1"/>
          </p:cNvSpPr>
          <p:nvPr>
            <p:ph type="body" sz="quarter" idx="17"/>
          </p:nvPr>
        </p:nvSpPr>
        <p:spPr/>
        <p:txBody>
          <a:bodyPr>
            <a:normAutofit/>
          </a:bodyPr>
          <a:lstStyle/>
          <a:p>
            <a:r>
              <a:rPr lang="en-US" dirty="0"/>
              <a:t>Now that the lesson has ended, you should have learned to:</a:t>
            </a:r>
          </a:p>
          <a:p>
            <a:pPr lvl="1"/>
            <a:r>
              <a:rPr lang="en-US" dirty="0"/>
              <a:t>Use JavaScript to reference forms and form elements.</a:t>
            </a:r>
          </a:p>
          <a:p>
            <a:pPr lvl="1"/>
            <a:r>
              <a:rPr lang="en-US" dirty="0"/>
              <a:t>Retrieve values from selection lists.</a:t>
            </a:r>
          </a:p>
          <a:p>
            <a:pPr lvl="1"/>
            <a:r>
              <a:rPr lang="en-US" dirty="0"/>
              <a:t>Retrieve values from option buttons.</a:t>
            </a:r>
          </a:p>
          <a:p>
            <a:pPr lvl="1"/>
            <a:r>
              <a:rPr lang="en-US" dirty="0"/>
              <a:t>Format numeric values and currency values based on local standards.</a:t>
            </a:r>
          </a:p>
          <a:p>
            <a:pPr lvl="1"/>
            <a:r>
              <a:rPr lang="en-US" dirty="0"/>
              <a:t>Write scripts that respond to form events.</a:t>
            </a:r>
          </a:p>
          <a:p>
            <a:pPr lvl="1"/>
            <a:r>
              <a:rPr lang="en-US" dirty="0"/>
              <a:t>Store values in hidden fields.</a:t>
            </a:r>
          </a:p>
          <a:p>
            <a:pPr lvl="1"/>
            <a:r>
              <a:rPr lang="en-US" dirty="0"/>
              <a:t>Understand how web forms are submitted for validation.</a:t>
            </a:r>
          </a:p>
          <a:p>
            <a:pPr lvl="1"/>
            <a:r>
              <a:rPr lang="en-US" dirty="0"/>
              <a:t>Validate web form fields using customized tools.</a:t>
            </a:r>
          </a:p>
          <a:p>
            <a:pPr lvl="1"/>
            <a:r>
              <a:rPr lang="en-US" dirty="0"/>
              <a:t>Test a field value against a regular expression.</a:t>
            </a:r>
          </a:p>
          <a:p>
            <a:pPr lvl="1"/>
            <a:r>
              <a:rPr lang="en-US" dirty="0"/>
              <a:t>Create a customized validation check for credit card data.</a:t>
            </a:r>
          </a:p>
          <a:p>
            <a:pPr lvl="1"/>
            <a:r>
              <a:rPr lang="en-US" dirty="0"/>
              <a:t>Manage the form validation process.</a:t>
            </a:r>
          </a:p>
        </p:txBody>
      </p:sp>
    </p:spTree>
    <p:extLst>
      <p:ext uri="{BB962C8B-B14F-4D97-AF65-F5344CB8AC3E}">
        <p14:creationId xmlns:p14="http://schemas.microsoft.com/office/powerpoint/2010/main" val="12547969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3837D8-6DC5-914F-9B8F-0A39D379F02D}"/>
              </a:ext>
            </a:extLst>
          </p:cNvPr>
          <p:cNvSpPr>
            <a:spLocks noGrp="1"/>
          </p:cNvSpPr>
          <p:nvPr>
            <p:ph type="title"/>
          </p:nvPr>
        </p:nvSpPr>
        <p:spPr/>
        <p:txBody>
          <a:bodyPr/>
          <a:lstStyle/>
          <a:p>
            <a:r>
              <a:rPr lang="en-US" dirty="0"/>
              <a:t>Exploring Forms and Form Elements (3 of 5)</a:t>
            </a:r>
          </a:p>
        </p:txBody>
      </p:sp>
      <p:pic>
        <p:nvPicPr>
          <p:cNvPr id="7" name="Picture Placeholder 6" descr="A diagram showing two web form hierarchies. The first hierarchy begins with window below which is document. Below document, we have forms of 0, forms of 1, and forms of 2. The second hierarchy belongs to the options within a selection list. This hierarchy begins with options of 0, options of 1 and options 2, each one of which is linked to elements of 0. Separately, we have elements of 1 and elements of 2.">
            <a:extLst>
              <a:ext uri="{FF2B5EF4-FFF2-40B4-BE49-F238E27FC236}">
                <a16:creationId xmlns:a16="http://schemas.microsoft.com/office/drawing/2014/main" id="{68B69278-DB83-1243-945E-47340FC832DD}"/>
              </a:ext>
            </a:extLst>
          </p:cNvPr>
          <p:cNvPicPr>
            <a:picLocks noGrp="1" noChangeAspect="1"/>
          </p:cNvPicPr>
          <p:nvPr>
            <p:ph type="pic" sz="quarter" idx="10"/>
          </p:nvPr>
        </p:nvPicPr>
        <p:blipFill>
          <a:blip r:embed="rId2"/>
          <a:stretch>
            <a:fillRect/>
          </a:stretch>
        </p:blipFill>
        <p:spPr>
          <a:xfrm>
            <a:off x="733117" y="1618488"/>
            <a:ext cx="6429683" cy="4502320"/>
          </a:xfrm>
        </p:spPr>
      </p:pic>
      <p:sp>
        <p:nvSpPr>
          <p:cNvPr id="4" name="Text Placeholder 3">
            <a:extLst>
              <a:ext uri="{FF2B5EF4-FFF2-40B4-BE49-F238E27FC236}">
                <a16:creationId xmlns:a16="http://schemas.microsoft.com/office/drawing/2014/main" id="{036F89CE-7F7F-DA49-837D-AA08C2F73B24}"/>
              </a:ext>
            </a:extLst>
          </p:cNvPr>
          <p:cNvSpPr>
            <a:spLocks noGrp="1"/>
          </p:cNvSpPr>
          <p:nvPr>
            <p:ph type="body" sz="quarter" idx="11"/>
          </p:nvPr>
        </p:nvSpPr>
        <p:spPr/>
        <p:txBody>
          <a:bodyPr/>
          <a:lstStyle/>
          <a:p>
            <a:r>
              <a:rPr lang="en-US" dirty="0"/>
              <a:t>Figure 6-3 Web form hierarchy</a:t>
            </a:r>
          </a:p>
        </p:txBody>
      </p:sp>
    </p:spTree>
    <p:extLst>
      <p:ext uri="{BB962C8B-B14F-4D97-AF65-F5344CB8AC3E}">
        <p14:creationId xmlns:p14="http://schemas.microsoft.com/office/powerpoint/2010/main" val="16141871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737CB1-5DD0-6E4A-9372-E622F698758E}"/>
              </a:ext>
            </a:extLst>
          </p:cNvPr>
          <p:cNvSpPr>
            <a:spLocks noGrp="1"/>
          </p:cNvSpPr>
          <p:nvPr>
            <p:ph type="title"/>
          </p:nvPr>
        </p:nvSpPr>
        <p:spPr/>
        <p:txBody>
          <a:bodyPr/>
          <a:lstStyle/>
          <a:p>
            <a:r>
              <a:rPr lang="en-US" dirty="0"/>
              <a:t>Exploring Forms and Form Elements (4 of 5)</a:t>
            </a:r>
          </a:p>
        </p:txBody>
      </p:sp>
      <p:sp>
        <p:nvSpPr>
          <p:cNvPr id="3" name="Text Placeholder 2">
            <a:extLst>
              <a:ext uri="{FF2B5EF4-FFF2-40B4-BE49-F238E27FC236}">
                <a16:creationId xmlns:a16="http://schemas.microsoft.com/office/drawing/2014/main" id="{20F64FE0-5E5A-2F4F-ADA4-245DDE39CC2E}"/>
              </a:ext>
            </a:extLst>
          </p:cNvPr>
          <p:cNvSpPr>
            <a:spLocks noGrp="1"/>
          </p:cNvSpPr>
          <p:nvPr>
            <p:ph type="body" sz="quarter" idx="17"/>
          </p:nvPr>
        </p:nvSpPr>
        <p:spPr/>
        <p:txBody>
          <a:bodyPr/>
          <a:lstStyle/>
          <a:p>
            <a:r>
              <a:rPr lang="en-US" dirty="0"/>
              <a:t>Properties and methods of </a:t>
            </a:r>
            <a:r>
              <a:rPr lang="en-US" dirty="0">
                <a:latin typeface="Courier New" panose="02070309020205020404" pitchFamily="49" charset="0"/>
                <a:cs typeface="Courier New" panose="02070309020205020404" pitchFamily="49" charset="0"/>
              </a:rPr>
              <a:t>input</a:t>
            </a:r>
            <a:r>
              <a:rPr lang="en-US" dirty="0"/>
              <a:t> elements</a:t>
            </a:r>
          </a:p>
          <a:p>
            <a:pPr lvl="1"/>
            <a:r>
              <a:rPr lang="en-US" dirty="0"/>
              <a:t>Every attribute associated with the HTML </a:t>
            </a:r>
            <a:r>
              <a:rPr lang="en-US" dirty="0">
                <a:latin typeface="Courier New" panose="02070309020205020404" pitchFamily="49" charset="0"/>
                <a:cs typeface="Courier New" panose="02070309020205020404" pitchFamily="49" charset="0"/>
              </a:rPr>
              <a:t>&lt;input&gt;</a:t>
            </a:r>
            <a:r>
              <a:rPr lang="en-US" dirty="0"/>
              <a:t> tag is mirrored by a JavaScript property</a:t>
            </a:r>
          </a:p>
          <a:p>
            <a:pPr lvl="1"/>
            <a:r>
              <a:rPr lang="en-US" dirty="0"/>
              <a:t>Sample statement to set the value of the </a:t>
            </a:r>
            <a:r>
              <a:rPr lang="en-US" dirty="0">
                <a:latin typeface="Courier New" panose="02070309020205020404" pitchFamily="49" charset="0"/>
                <a:cs typeface="Courier New" panose="02070309020205020404" pitchFamily="49" charset="0"/>
              </a:rPr>
              <a:t>username</a:t>
            </a:r>
            <a:r>
              <a:rPr lang="en-US" dirty="0"/>
              <a:t> field within the </a:t>
            </a:r>
            <a:r>
              <a:rPr lang="en-US" dirty="0" err="1">
                <a:latin typeface="Courier New" panose="02070309020205020404" pitchFamily="49" charset="0"/>
                <a:cs typeface="Courier New" panose="02070309020205020404" pitchFamily="49" charset="0"/>
              </a:rPr>
              <a:t>orderForm</a:t>
            </a:r>
            <a:r>
              <a:rPr lang="en-US" dirty="0"/>
              <a:t> web form:</a:t>
            </a:r>
            <a:br>
              <a:rPr lang="en-US" dirty="0"/>
            </a:br>
            <a:r>
              <a:rPr lang="en-US" dirty="0" err="1">
                <a:latin typeface="Courier New" panose="02070309020205020404" pitchFamily="49" charset="0"/>
                <a:cs typeface="Courier New" panose="02070309020205020404" pitchFamily="49" charset="0"/>
              </a:rPr>
              <a:t>document.orderForm.username.value</a:t>
            </a:r>
            <a:r>
              <a:rPr lang="en-US" dirty="0">
                <a:latin typeface="Courier New" panose="02070309020205020404" pitchFamily="49" charset="0"/>
                <a:cs typeface="Courier New" panose="02070309020205020404" pitchFamily="49" charset="0"/>
              </a:rPr>
              <a:t> = "John Smith";</a:t>
            </a:r>
          </a:p>
          <a:p>
            <a:r>
              <a:rPr lang="en-US" dirty="0"/>
              <a:t>Navigating between input controls</a:t>
            </a:r>
          </a:p>
          <a:p>
            <a:pPr lvl="1"/>
            <a:r>
              <a:rPr lang="en-US" dirty="0"/>
              <a:t>A form control receives the browser's </a:t>
            </a:r>
            <a:r>
              <a:rPr lang="en-US" b="1" dirty="0">
                <a:solidFill>
                  <a:srgbClr val="004A78"/>
                </a:solidFill>
              </a:rPr>
              <a:t>focus</a:t>
            </a:r>
            <a:r>
              <a:rPr lang="en-US" dirty="0"/>
              <a:t> when it becomes active</a:t>
            </a:r>
          </a:p>
          <a:p>
            <a:pPr lvl="1"/>
            <a:r>
              <a:rPr lang="en-US" dirty="0"/>
              <a:t>The </a:t>
            </a:r>
            <a:r>
              <a:rPr lang="en-US" i="1" dirty="0" err="1">
                <a:latin typeface="Courier New" panose="02070309020205020404" pitchFamily="49" charset="0"/>
                <a:cs typeface="Courier New" panose="02070309020205020404" pitchFamily="49" charset="0"/>
              </a:rPr>
              <a:t>element</a:t>
            </a:r>
            <a:r>
              <a:rPr lang="en-US" dirty="0" err="1">
                <a:latin typeface="Courier New" panose="02070309020205020404" pitchFamily="49" charset="0"/>
                <a:cs typeface="Courier New" panose="02070309020205020404" pitchFamily="49" charset="0"/>
              </a:rPr>
              <a:t>.focus</a:t>
            </a:r>
            <a:r>
              <a:rPr lang="en-US" dirty="0">
                <a:latin typeface="Courier New" panose="02070309020205020404" pitchFamily="49" charset="0"/>
                <a:cs typeface="Courier New" panose="02070309020205020404" pitchFamily="49" charset="0"/>
              </a:rPr>
              <a:t>()</a:t>
            </a:r>
            <a:r>
              <a:rPr lang="en-US" dirty="0"/>
              <a:t> method gives focus to a form element</a:t>
            </a:r>
          </a:p>
          <a:p>
            <a:pPr lvl="1"/>
            <a:r>
              <a:rPr lang="en-US" dirty="0"/>
              <a:t>The </a:t>
            </a:r>
            <a:r>
              <a:rPr lang="en-US" i="1" dirty="0" err="1">
                <a:latin typeface="Courier New" panose="02070309020205020404" pitchFamily="49" charset="0"/>
                <a:cs typeface="Courier New" panose="02070309020205020404" pitchFamily="49" charset="0"/>
              </a:rPr>
              <a:t>element</a:t>
            </a:r>
            <a:r>
              <a:rPr lang="en-US" dirty="0" err="1">
                <a:latin typeface="Courier New" panose="02070309020205020404" pitchFamily="49" charset="0"/>
                <a:cs typeface="Courier New" panose="02070309020205020404" pitchFamily="49" charset="0"/>
              </a:rPr>
              <a:t>.blur</a:t>
            </a:r>
            <a:r>
              <a:rPr lang="en-US" dirty="0">
                <a:latin typeface="Courier New" panose="02070309020205020404" pitchFamily="49" charset="0"/>
                <a:cs typeface="Courier New" panose="02070309020205020404" pitchFamily="49" charset="0"/>
              </a:rPr>
              <a:t>()</a:t>
            </a:r>
            <a:r>
              <a:rPr lang="en-US" dirty="0"/>
              <a:t> method removes focus from an element without reassigning it</a:t>
            </a:r>
          </a:p>
        </p:txBody>
      </p:sp>
    </p:spTree>
    <p:extLst>
      <p:ext uri="{BB962C8B-B14F-4D97-AF65-F5344CB8AC3E}">
        <p14:creationId xmlns:p14="http://schemas.microsoft.com/office/powerpoint/2010/main" val="28720358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3837D8-6DC5-914F-9B8F-0A39D379F02D}"/>
              </a:ext>
            </a:extLst>
          </p:cNvPr>
          <p:cNvSpPr>
            <a:spLocks noGrp="1"/>
          </p:cNvSpPr>
          <p:nvPr>
            <p:ph type="title"/>
          </p:nvPr>
        </p:nvSpPr>
        <p:spPr/>
        <p:txBody>
          <a:bodyPr/>
          <a:lstStyle/>
          <a:p>
            <a:r>
              <a:rPr lang="en-US" dirty="0"/>
              <a:t>Exploring Forms and Form Elements (5 of 5)</a:t>
            </a:r>
          </a:p>
        </p:txBody>
      </p:sp>
      <p:pic>
        <p:nvPicPr>
          <p:cNvPr id="7" name="Picture Placeholder 6" descr="A code block in which the code gives the focus to the Model selection list. Program code. In the code, the words in the variable names are merged, and the code contains the following keywords: let. Line 1: window, dot, add Event Listener, left parenthesis, left double quotation mark, load, right double quotation mark, comma, function, left parenthesis, right parenthesis, left brace. Line 2, indented once: let, order Form, equals, document, dot, forms, dot, order Form, semicolon. Line 3, indented once: let, model, equals, order Form, dot, elements, dot, model, semicolon. Line 4: Blank. Line 5, indented once: forward slash, forward slash, Select model selection list when form opens. Line 6, indented once: model, dot, focus, left parenthesis, right parenthesis, semicolon. Line 7: Right brace, right parenthesis, semicolon. In line 1 of the above code, the anonymous function runs when the page is loaded. Line 2 contains a reference to the order form. Line 3 contains a reference to the selection list within the order form. Line 6 gives the focus to the model selection list.">
            <a:extLst>
              <a:ext uri="{FF2B5EF4-FFF2-40B4-BE49-F238E27FC236}">
                <a16:creationId xmlns:a16="http://schemas.microsoft.com/office/drawing/2014/main" id="{F4A0C279-510F-7947-B2C4-C1262032B644}"/>
              </a:ext>
            </a:extLst>
          </p:cNvPr>
          <p:cNvPicPr>
            <a:picLocks noGrp="1" noChangeAspect="1"/>
          </p:cNvPicPr>
          <p:nvPr>
            <p:ph type="pic" sz="quarter" idx="10"/>
          </p:nvPr>
        </p:nvPicPr>
        <p:blipFill>
          <a:blip r:embed="rId2"/>
          <a:stretch>
            <a:fillRect/>
          </a:stretch>
        </p:blipFill>
        <p:spPr>
          <a:xfrm>
            <a:off x="731520" y="1619557"/>
            <a:ext cx="8034110" cy="4103910"/>
          </a:xfrm>
        </p:spPr>
      </p:pic>
      <p:sp>
        <p:nvSpPr>
          <p:cNvPr id="4" name="Text Placeholder 3">
            <a:extLst>
              <a:ext uri="{FF2B5EF4-FFF2-40B4-BE49-F238E27FC236}">
                <a16:creationId xmlns:a16="http://schemas.microsoft.com/office/drawing/2014/main" id="{036F89CE-7F7F-DA49-837D-AA08C2F73B24}"/>
              </a:ext>
            </a:extLst>
          </p:cNvPr>
          <p:cNvSpPr>
            <a:spLocks noGrp="1"/>
          </p:cNvSpPr>
          <p:nvPr>
            <p:ph type="body" sz="quarter" idx="11"/>
          </p:nvPr>
        </p:nvSpPr>
        <p:spPr>
          <a:xfrm>
            <a:off x="9025466" y="4070657"/>
            <a:ext cx="2429911" cy="1808163"/>
          </a:xfrm>
        </p:spPr>
        <p:txBody>
          <a:bodyPr/>
          <a:lstStyle/>
          <a:p>
            <a:r>
              <a:rPr lang="en-US" dirty="0"/>
              <a:t>Figure 6-5 Giving the focus to the Model selection list</a:t>
            </a:r>
          </a:p>
        </p:txBody>
      </p:sp>
    </p:spTree>
    <p:extLst>
      <p:ext uri="{BB962C8B-B14F-4D97-AF65-F5344CB8AC3E}">
        <p14:creationId xmlns:p14="http://schemas.microsoft.com/office/powerpoint/2010/main" val="24273386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1E10C-2683-8B45-96B8-BDFBF8326412}"/>
              </a:ext>
            </a:extLst>
          </p:cNvPr>
          <p:cNvSpPr>
            <a:spLocks noGrp="1"/>
          </p:cNvSpPr>
          <p:nvPr>
            <p:ph type="title"/>
          </p:nvPr>
        </p:nvSpPr>
        <p:spPr/>
        <p:txBody>
          <a:bodyPr/>
          <a:lstStyle/>
          <a:p>
            <a:r>
              <a:rPr lang="en-US" dirty="0"/>
              <a:t>Working with Selection Lists (1 of 4)</a:t>
            </a:r>
          </a:p>
        </p:txBody>
      </p:sp>
      <p:graphicFrame>
        <p:nvGraphicFramePr>
          <p:cNvPr id="5" name="Table Placeholder 4">
            <a:extLst>
              <a:ext uri="{FF2B5EF4-FFF2-40B4-BE49-F238E27FC236}">
                <a16:creationId xmlns:a16="http://schemas.microsoft.com/office/drawing/2014/main" id="{ABA04355-9B02-734A-A8D7-64DFD466DEB4}"/>
              </a:ext>
            </a:extLst>
          </p:cNvPr>
          <p:cNvGraphicFramePr>
            <a:graphicFrameLocks noGrp="1"/>
          </p:cNvGraphicFramePr>
          <p:nvPr>
            <p:ph type="tbl" sz="quarter" idx="10"/>
            <p:extLst>
              <p:ext uri="{D42A27DB-BD31-4B8C-83A1-F6EECF244321}">
                <p14:modId xmlns:p14="http://schemas.microsoft.com/office/powerpoint/2010/main" val="2512049360"/>
              </p:ext>
            </p:extLst>
          </p:nvPr>
        </p:nvGraphicFramePr>
        <p:xfrm>
          <a:off x="838199" y="2019300"/>
          <a:ext cx="10515600" cy="3337560"/>
        </p:xfrm>
        <a:graphic>
          <a:graphicData uri="http://schemas.openxmlformats.org/drawingml/2006/table">
            <a:tbl>
              <a:tblPr firstRow="1" bandRow="1">
                <a:tableStyleId>{5C22544A-7EE6-4342-B048-85BDC9FD1C3A}</a:tableStyleId>
              </a:tblPr>
              <a:tblGrid>
                <a:gridCol w="3138378">
                  <a:extLst>
                    <a:ext uri="{9D8B030D-6E8A-4147-A177-3AD203B41FA5}">
                      <a16:colId xmlns:a16="http://schemas.microsoft.com/office/drawing/2014/main" val="1948464913"/>
                    </a:ext>
                  </a:extLst>
                </a:gridCol>
                <a:gridCol w="7377222">
                  <a:extLst>
                    <a:ext uri="{9D8B030D-6E8A-4147-A177-3AD203B41FA5}">
                      <a16:colId xmlns:a16="http://schemas.microsoft.com/office/drawing/2014/main" val="769021945"/>
                    </a:ext>
                  </a:extLst>
                </a:gridCol>
              </a:tblGrid>
              <a:tr h="370840">
                <a:tc>
                  <a:txBody>
                    <a:bodyPr/>
                    <a:lstStyle/>
                    <a:p>
                      <a:r>
                        <a:rPr lang="en-US" dirty="0"/>
                        <a:t>Property or Method</a:t>
                      </a:r>
                    </a:p>
                  </a:txBody>
                  <a:tcPr/>
                </a:tc>
                <a:tc>
                  <a:txBody>
                    <a:bodyPr/>
                    <a:lstStyle/>
                    <a:p>
                      <a:r>
                        <a:rPr lang="en-US" dirty="0"/>
                        <a:t>Description</a:t>
                      </a:r>
                    </a:p>
                  </a:txBody>
                  <a:tcPr/>
                </a:tc>
                <a:extLst>
                  <a:ext uri="{0D108BD9-81ED-4DB2-BD59-A6C34878D82A}">
                    <a16:rowId xmlns:a16="http://schemas.microsoft.com/office/drawing/2014/main" val="216988234"/>
                  </a:ext>
                </a:extLst>
              </a:tr>
              <a:tr h="370840">
                <a:tc>
                  <a:txBody>
                    <a:bodyPr/>
                    <a:lstStyle/>
                    <a:p>
                      <a:r>
                        <a:rPr lang="en-US" i="1" dirty="0" err="1">
                          <a:latin typeface="Courier New" panose="02070309020205020404" pitchFamily="49" charset="0"/>
                          <a:cs typeface="Courier New" panose="02070309020205020404" pitchFamily="49" charset="0"/>
                        </a:rPr>
                        <a:t>select</a:t>
                      </a:r>
                      <a:r>
                        <a:rPr lang="en-US" dirty="0" err="1">
                          <a:latin typeface="Courier New" panose="02070309020205020404" pitchFamily="49" charset="0"/>
                          <a:cs typeface="Courier New" panose="02070309020205020404" pitchFamily="49" charset="0"/>
                        </a:rPr>
                        <a:t>.length</a:t>
                      </a:r>
                      <a:endParaRPr lang="en-US" dirty="0">
                        <a:latin typeface="Courier New" panose="02070309020205020404" pitchFamily="49" charset="0"/>
                        <a:cs typeface="Courier New" panose="02070309020205020404" pitchFamily="49" charset="0"/>
                      </a:endParaRPr>
                    </a:p>
                  </a:txBody>
                  <a:tcPr/>
                </a:tc>
                <a:tc>
                  <a:txBody>
                    <a:bodyPr/>
                    <a:lstStyle/>
                    <a:p>
                      <a:r>
                        <a:rPr lang="en-US" dirty="0"/>
                        <a:t>The number of options in the selection list, </a:t>
                      </a:r>
                      <a:r>
                        <a:rPr lang="en-US" i="1" dirty="0">
                          <a:latin typeface="Courier New" panose="02070309020205020404" pitchFamily="49" charset="0"/>
                          <a:cs typeface="Courier New" panose="02070309020205020404" pitchFamily="49" charset="0"/>
                        </a:rPr>
                        <a:t>select</a:t>
                      </a:r>
                    </a:p>
                  </a:txBody>
                  <a:tcPr/>
                </a:tc>
                <a:extLst>
                  <a:ext uri="{0D108BD9-81ED-4DB2-BD59-A6C34878D82A}">
                    <a16:rowId xmlns:a16="http://schemas.microsoft.com/office/drawing/2014/main" val="967566694"/>
                  </a:ext>
                </a:extLst>
              </a:tr>
              <a:tr h="370840">
                <a:tc>
                  <a:txBody>
                    <a:bodyPr/>
                    <a:lstStyle/>
                    <a:p>
                      <a:r>
                        <a:rPr lang="en-US" i="1" dirty="0" err="1">
                          <a:latin typeface="Courier New" panose="02070309020205020404" pitchFamily="49" charset="0"/>
                          <a:cs typeface="Courier New" panose="02070309020205020404" pitchFamily="49" charset="0"/>
                        </a:rPr>
                        <a:t>select</a:t>
                      </a:r>
                      <a:r>
                        <a:rPr lang="en-US" dirty="0" err="1">
                          <a:latin typeface="Courier New" panose="02070309020205020404" pitchFamily="49" charset="0"/>
                          <a:cs typeface="Courier New" panose="02070309020205020404" pitchFamily="49" charset="0"/>
                        </a:rPr>
                        <a:t>.multiple</a:t>
                      </a:r>
                      <a:endParaRPr lang="en-US" dirty="0">
                        <a:latin typeface="Courier New" panose="02070309020205020404" pitchFamily="49" charset="0"/>
                        <a:cs typeface="Courier New" panose="02070309020205020404" pitchFamily="49" charset="0"/>
                      </a:endParaRPr>
                    </a:p>
                  </a:txBody>
                  <a:tcPr/>
                </a:tc>
                <a:tc>
                  <a:txBody>
                    <a:bodyPr/>
                    <a:lstStyle/>
                    <a:p>
                      <a:r>
                        <a:rPr lang="en-US" dirty="0"/>
                        <a:t>Returns </a:t>
                      </a:r>
                      <a:r>
                        <a:rPr lang="en-US" dirty="0">
                          <a:latin typeface="Courier New" panose="02070309020205020404" pitchFamily="49" charset="0"/>
                          <a:cs typeface="Courier New" panose="02070309020205020404" pitchFamily="49" charset="0"/>
                        </a:rPr>
                        <a:t>true</a:t>
                      </a:r>
                      <a:r>
                        <a:rPr lang="en-US" dirty="0"/>
                        <a:t> if more than one option can be selected from the list</a:t>
                      </a:r>
                    </a:p>
                  </a:txBody>
                  <a:tcPr/>
                </a:tc>
                <a:extLst>
                  <a:ext uri="{0D108BD9-81ED-4DB2-BD59-A6C34878D82A}">
                    <a16:rowId xmlns:a16="http://schemas.microsoft.com/office/drawing/2014/main" val="2269478949"/>
                  </a:ext>
                </a:extLst>
              </a:tr>
              <a:tr h="370840">
                <a:tc>
                  <a:txBody>
                    <a:bodyPr/>
                    <a:lstStyle/>
                    <a:p>
                      <a:r>
                        <a:rPr lang="en-US" i="1" dirty="0" err="1">
                          <a:latin typeface="Courier New" panose="02070309020205020404" pitchFamily="49" charset="0"/>
                          <a:cs typeface="Courier New" panose="02070309020205020404" pitchFamily="49" charset="0"/>
                        </a:rPr>
                        <a:t>select</a:t>
                      </a:r>
                      <a:r>
                        <a:rPr lang="en-US" dirty="0" err="1">
                          <a:latin typeface="Courier New" panose="02070309020205020404" pitchFamily="49" charset="0"/>
                          <a:cs typeface="Courier New" panose="02070309020205020404" pitchFamily="49" charset="0"/>
                        </a:rPr>
                        <a:t>.name</a:t>
                      </a:r>
                      <a:endParaRPr lang="en-US" dirty="0">
                        <a:latin typeface="Courier New" panose="02070309020205020404" pitchFamily="49" charset="0"/>
                        <a:cs typeface="Courier New" panose="02070309020205020404" pitchFamily="49" charset="0"/>
                      </a:endParaRPr>
                    </a:p>
                  </a:txBody>
                  <a:tcPr/>
                </a:tc>
                <a:tc>
                  <a:txBody>
                    <a:bodyPr/>
                    <a:lstStyle/>
                    <a:p>
                      <a:r>
                        <a:rPr lang="en-US" dirty="0"/>
                        <a:t>The selection list field name</a:t>
                      </a:r>
                    </a:p>
                  </a:txBody>
                  <a:tcPr/>
                </a:tc>
                <a:extLst>
                  <a:ext uri="{0D108BD9-81ED-4DB2-BD59-A6C34878D82A}">
                    <a16:rowId xmlns:a16="http://schemas.microsoft.com/office/drawing/2014/main" val="1493830140"/>
                  </a:ext>
                </a:extLst>
              </a:tr>
              <a:tr h="370840">
                <a:tc>
                  <a:txBody>
                    <a:bodyPr/>
                    <a:lstStyle/>
                    <a:p>
                      <a:r>
                        <a:rPr lang="en-US" i="1" dirty="0" err="1">
                          <a:latin typeface="Courier New" panose="02070309020205020404" pitchFamily="49" charset="0"/>
                          <a:cs typeface="Courier New" panose="02070309020205020404" pitchFamily="49" charset="0"/>
                        </a:rPr>
                        <a:t>select</a:t>
                      </a:r>
                      <a:r>
                        <a:rPr lang="en-US" dirty="0" err="1">
                          <a:latin typeface="Courier New" panose="02070309020205020404" pitchFamily="49" charset="0"/>
                          <a:cs typeface="Courier New" panose="02070309020205020404" pitchFamily="49" charset="0"/>
                        </a:rPr>
                        <a:t>.options</a:t>
                      </a:r>
                      <a:endParaRPr lang="en-US" dirty="0">
                        <a:latin typeface="Courier New" panose="02070309020205020404" pitchFamily="49" charset="0"/>
                        <a:cs typeface="Courier New" panose="02070309020205020404" pitchFamily="49" charset="0"/>
                      </a:endParaRPr>
                    </a:p>
                  </a:txBody>
                  <a:tcPr/>
                </a:tc>
                <a:tc>
                  <a:txBody>
                    <a:bodyPr/>
                    <a:lstStyle/>
                    <a:p>
                      <a:r>
                        <a:rPr lang="en-US" dirty="0"/>
                        <a:t>The object collection of the selection list </a:t>
                      </a:r>
                      <a:r>
                        <a:rPr lang="en-US" i="1" dirty="0">
                          <a:latin typeface="Courier New" panose="02070309020205020404" pitchFamily="49" charset="0"/>
                          <a:cs typeface="Courier New" panose="02070309020205020404" pitchFamily="49" charset="0"/>
                        </a:rPr>
                        <a:t>options</a:t>
                      </a:r>
                    </a:p>
                  </a:txBody>
                  <a:tcPr/>
                </a:tc>
                <a:extLst>
                  <a:ext uri="{0D108BD9-81ED-4DB2-BD59-A6C34878D82A}">
                    <a16:rowId xmlns:a16="http://schemas.microsoft.com/office/drawing/2014/main" val="3101534376"/>
                  </a:ext>
                </a:extLst>
              </a:tr>
              <a:tr h="370840">
                <a:tc>
                  <a:txBody>
                    <a:bodyPr/>
                    <a:lstStyle/>
                    <a:p>
                      <a:r>
                        <a:rPr lang="en-US" i="1" dirty="0" err="1">
                          <a:latin typeface="Courier New" panose="02070309020205020404" pitchFamily="49" charset="0"/>
                          <a:cs typeface="Courier New" panose="02070309020205020404" pitchFamily="49" charset="0"/>
                        </a:rPr>
                        <a:t>select</a:t>
                      </a:r>
                      <a:r>
                        <a:rPr lang="en-US" dirty="0" err="1">
                          <a:latin typeface="Courier New" panose="02070309020205020404" pitchFamily="49" charset="0"/>
                          <a:cs typeface="Courier New" panose="02070309020205020404" pitchFamily="49" charset="0"/>
                        </a:rPr>
                        <a:t>.selectedIndex</a:t>
                      </a:r>
                      <a:endParaRPr lang="en-US" dirty="0">
                        <a:latin typeface="Courier New" panose="02070309020205020404" pitchFamily="49" charset="0"/>
                        <a:cs typeface="Courier New" panose="02070309020205020404" pitchFamily="49" charset="0"/>
                      </a:endParaRPr>
                    </a:p>
                  </a:txBody>
                  <a:tcPr/>
                </a:tc>
                <a:tc>
                  <a:txBody>
                    <a:bodyPr/>
                    <a:lstStyle/>
                    <a:p>
                      <a:r>
                        <a:rPr lang="en-US" dirty="0"/>
                        <a:t>The index number of the currently selected option</a:t>
                      </a:r>
                    </a:p>
                  </a:txBody>
                  <a:tcPr/>
                </a:tc>
                <a:extLst>
                  <a:ext uri="{0D108BD9-81ED-4DB2-BD59-A6C34878D82A}">
                    <a16:rowId xmlns:a16="http://schemas.microsoft.com/office/drawing/2014/main" val="2934024440"/>
                  </a:ext>
                </a:extLst>
              </a:tr>
              <a:tr h="370840">
                <a:tc>
                  <a:txBody>
                    <a:bodyPr/>
                    <a:lstStyle/>
                    <a:p>
                      <a:r>
                        <a:rPr lang="en-US" i="1" dirty="0" err="1">
                          <a:latin typeface="Courier New" panose="02070309020205020404" pitchFamily="49" charset="0"/>
                          <a:cs typeface="Courier New" panose="02070309020205020404" pitchFamily="49" charset="0"/>
                        </a:rPr>
                        <a:t>select</a:t>
                      </a:r>
                      <a:r>
                        <a:rPr lang="en-US" dirty="0" err="1">
                          <a:latin typeface="Courier New" panose="02070309020205020404" pitchFamily="49" charset="0"/>
                          <a:cs typeface="Courier New" panose="02070309020205020404" pitchFamily="49" charset="0"/>
                        </a:rPr>
                        <a:t>.size</a:t>
                      </a:r>
                      <a:endParaRPr lang="en-US" dirty="0">
                        <a:latin typeface="Courier New" panose="02070309020205020404" pitchFamily="49" charset="0"/>
                        <a:cs typeface="Courier New" panose="02070309020205020404" pitchFamily="49" charset="0"/>
                      </a:endParaRPr>
                    </a:p>
                  </a:txBody>
                  <a:tcPr/>
                </a:tc>
                <a:tc>
                  <a:txBody>
                    <a:bodyPr/>
                    <a:lstStyle/>
                    <a:p>
                      <a:r>
                        <a:rPr lang="en-US" dirty="0"/>
                        <a:t>The number of options displayed in the selection list</a:t>
                      </a:r>
                    </a:p>
                  </a:txBody>
                  <a:tcPr/>
                </a:tc>
                <a:extLst>
                  <a:ext uri="{0D108BD9-81ED-4DB2-BD59-A6C34878D82A}">
                    <a16:rowId xmlns:a16="http://schemas.microsoft.com/office/drawing/2014/main" val="4007276690"/>
                  </a:ext>
                </a:extLst>
              </a:tr>
              <a:tr h="370840">
                <a:tc>
                  <a:txBody>
                    <a:bodyPr/>
                    <a:lstStyle/>
                    <a:p>
                      <a:r>
                        <a:rPr lang="en-US" i="1" dirty="0" err="1">
                          <a:latin typeface="Courier New" panose="02070309020205020404" pitchFamily="49" charset="0"/>
                          <a:cs typeface="Courier New" panose="02070309020205020404" pitchFamily="49" charset="0"/>
                        </a:rPr>
                        <a:t>select</a:t>
                      </a:r>
                      <a:r>
                        <a:rPr lang="en-US" dirty="0" err="1">
                          <a:latin typeface="Courier New" panose="02070309020205020404" pitchFamily="49" charset="0"/>
                          <a:cs typeface="Courier New" panose="02070309020205020404" pitchFamily="49" charset="0"/>
                        </a:rPr>
                        <a:t>.add</a:t>
                      </a:r>
                      <a:r>
                        <a:rPr lang="en-US" dirty="0">
                          <a:latin typeface="Courier New" panose="02070309020205020404" pitchFamily="49" charset="0"/>
                          <a:cs typeface="Courier New" panose="02070309020205020404" pitchFamily="49" charset="0"/>
                        </a:rPr>
                        <a:t>(</a:t>
                      </a:r>
                      <a:r>
                        <a:rPr lang="en-US" i="1" dirty="0">
                          <a:latin typeface="Courier New" panose="02070309020205020404" pitchFamily="49" charset="0"/>
                          <a:cs typeface="Courier New" panose="02070309020205020404" pitchFamily="49" charset="0"/>
                        </a:rPr>
                        <a:t>option</a:t>
                      </a:r>
                      <a:r>
                        <a:rPr lang="en-US" dirty="0">
                          <a:latin typeface="Courier New" panose="02070309020205020404" pitchFamily="49" charset="0"/>
                          <a:cs typeface="Courier New" panose="02070309020205020404" pitchFamily="49" charset="0"/>
                        </a:rPr>
                        <a:t>)</a:t>
                      </a:r>
                    </a:p>
                  </a:txBody>
                  <a:tcPr/>
                </a:tc>
                <a:tc>
                  <a:txBody>
                    <a:bodyPr/>
                    <a:lstStyle/>
                    <a:p>
                      <a:r>
                        <a:rPr lang="en-US" dirty="0"/>
                        <a:t>Adds </a:t>
                      </a:r>
                      <a:r>
                        <a:rPr lang="en-US" i="1" dirty="0">
                          <a:latin typeface="Courier New" panose="02070309020205020404" pitchFamily="49" charset="0"/>
                          <a:cs typeface="Courier New" panose="02070309020205020404" pitchFamily="49" charset="0"/>
                        </a:rPr>
                        <a:t>option</a:t>
                      </a:r>
                      <a:r>
                        <a:rPr lang="en-US" dirty="0"/>
                        <a:t> to the selection list</a:t>
                      </a:r>
                    </a:p>
                  </a:txBody>
                  <a:tcPr/>
                </a:tc>
                <a:extLst>
                  <a:ext uri="{0D108BD9-81ED-4DB2-BD59-A6C34878D82A}">
                    <a16:rowId xmlns:a16="http://schemas.microsoft.com/office/drawing/2014/main" val="570357369"/>
                  </a:ext>
                </a:extLst>
              </a:tr>
              <a:tr h="370840">
                <a:tc>
                  <a:txBody>
                    <a:bodyPr/>
                    <a:lstStyle/>
                    <a:p>
                      <a:r>
                        <a:rPr lang="en-US" i="1" dirty="0" err="1">
                          <a:latin typeface="Courier New" panose="02070309020205020404" pitchFamily="49" charset="0"/>
                          <a:cs typeface="Courier New" panose="02070309020205020404" pitchFamily="49" charset="0"/>
                        </a:rPr>
                        <a:t>select</a:t>
                      </a:r>
                      <a:r>
                        <a:rPr lang="en-US" dirty="0" err="1">
                          <a:latin typeface="Courier New" panose="02070309020205020404" pitchFamily="49" charset="0"/>
                          <a:cs typeface="Courier New" panose="02070309020205020404" pitchFamily="49" charset="0"/>
                        </a:rPr>
                        <a:t>.remove</a:t>
                      </a:r>
                      <a:r>
                        <a:rPr lang="en-US" dirty="0">
                          <a:latin typeface="Courier New" panose="02070309020205020404" pitchFamily="49" charset="0"/>
                          <a:cs typeface="Courier New" panose="02070309020205020404" pitchFamily="49" charset="0"/>
                        </a:rPr>
                        <a:t>(</a:t>
                      </a:r>
                      <a:r>
                        <a:rPr lang="en-US" i="1" dirty="0">
                          <a:latin typeface="Courier New" panose="02070309020205020404" pitchFamily="49" charset="0"/>
                          <a:cs typeface="Courier New" panose="02070309020205020404" pitchFamily="49" charset="0"/>
                        </a:rPr>
                        <a:t>index</a:t>
                      </a:r>
                      <a:r>
                        <a:rPr lang="en-US" dirty="0">
                          <a:latin typeface="Courier New" panose="02070309020205020404" pitchFamily="49" charset="0"/>
                          <a:cs typeface="Courier New" panose="02070309020205020404" pitchFamily="49" charset="0"/>
                        </a:rPr>
                        <a:t>)</a:t>
                      </a:r>
                    </a:p>
                  </a:txBody>
                  <a:tcPr/>
                </a:tc>
                <a:tc>
                  <a:txBody>
                    <a:bodyPr/>
                    <a:lstStyle/>
                    <a:p>
                      <a:r>
                        <a:rPr lang="en-US" dirty="0"/>
                        <a:t>Removes the option with the index number, </a:t>
                      </a:r>
                      <a:r>
                        <a:rPr lang="en-US" i="1" dirty="0">
                          <a:latin typeface="Courier New" panose="02070309020205020404" pitchFamily="49" charset="0"/>
                          <a:cs typeface="Courier New" panose="02070309020205020404" pitchFamily="49" charset="0"/>
                        </a:rPr>
                        <a:t>index</a:t>
                      </a:r>
                      <a:r>
                        <a:rPr lang="en-US" dirty="0"/>
                        <a:t>, from the selection list</a:t>
                      </a:r>
                    </a:p>
                  </a:txBody>
                  <a:tcPr/>
                </a:tc>
                <a:extLst>
                  <a:ext uri="{0D108BD9-81ED-4DB2-BD59-A6C34878D82A}">
                    <a16:rowId xmlns:a16="http://schemas.microsoft.com/office/drawing/2014/main" val="3791450698"/>
                  </a:ext>
                </a:extLst>
              </a:tr>
            </a:tbl>
          </a:graphicData>
        </a:graphic>
      </p:graphicFrame>
    </p:spTree>
    <p:extLst>
      <p:ext uri="{BB962C8B-B14F-4D97-AF65-F5344CB8AC3E}">
        <p14:creationId xmlns:p14="http://schemas.microsoft.com/office/powerpoint/2010/main" val="1620209984"/>
      </p:ext>
    </p:extLst>
  </p:cSld>
  <p:clrMapOvr>
    <a:masterClrMapping/>
  </p:clrMapOvr>
</p:sld>
</file>

<file path=ppt/theme/theme1.xml><?xml version="1.0" encoding="utf-8"?>
<a:theme xmlns:a="http://schemas.openxmlformats.org/drawingml/2006/main" name="Office Theme">
  <a:themeElements>
    <a:clrScheme name="Custom 1">
      <a:dk1>
        <a:srgbClr val="011892"/>
      </a:dk1>
      <a:lt1>
        <a:srgbClr val="FFFFFF"/>
      </a:lt1>
      <a:dk2>
        <a:srgbClr val="006198"/>
      </a:dk2>
      <a:lt2>
        <a:srgbClr val="E7E6E6"/>
      </a:lt2>
      <a:accent1>
        <a:srgbClr val="0098D4"/>
      </a:accent1>
      <a:accent2>
        <a:srgbClr val="00B7E6"/>
      </a:accent2>
      <a:accent3>
        <a:srgbClr val="81CFEC"/>
      </a:accent3>
      <a:accent4>
        <a:srgbClr val="E8255F"/>
      </a:accent4>
      <a:accent5>
        <a:srgbClr val="FF6300"/>
      </a:accent5>
      <a:accent6>
        <a:srgbClr val="F5B600"/>
      </a:accent6>
      <a:hlink>
        <a:srgbClr val="00B7E6"/>
      </a:hlink>
      <a:folHlink>
        <a:srgbClr val="0098D4"/>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effectLst/>
      </a:spPr>
      <a:bodyPr wrap="square" lIns="0" tIns="0" rIns="0" rtlCol="0" anchor="b">
        <a:spAutoFit/>
      </a:bodyPr>
      <a:lstStyle>
        <a:defPPr>
          <a:defRPr sz="2000" smtClean="0">
            <a:latin typeface="Open Sans" panose="020B0606030504020204" pitchFamily="34" charset="0"/>
            <a:ea typeface="Open Sans" panose="020B0606030504020204" pitchFamily="34" charset="0"/>
            <a:cs typeface="Open Sans" panose="020B0606030504020204" pitchFamily="34" charset="0"/>
          </a:defRPr>
        </a:defPPr>
      </a:lstStyle>
    </a:txDef>
  </a:objectDefaults>
  <a:extraClrSchemeLst/>
  <a:extLst>
    <a:ext uri="{05A4C25C-085E-4340-85A3-A5531E510DB2}">
      <thm15:themeFamily xmlns:thm15="http://schemas.microsoft.com/office/thememl/2012/main" name="Accessible_PPT_Cengage.potx" id="{8657E95E-D601-4622-93AD-E122BF442589}" vid="{BBF71559-ED4F-42B5-98FD-480A317797A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Accessible_PPT_Template_Cengage</Template>
  <TotalTime>0</TotalTime>
  <Words>3949</Words>
  <Application>Microsoft Office PowerPoint</Application>
  <PresentationFormat>Widescreen</PresentationFormat>
  <Paragraphs>305</Paragraphs>
  <Slides>53</Slides>
  <Notes>9</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53</vt:i4>
      </vt:variant>
    </vt:vector>
  </HeadingPairs>
  <TitlesOfParts>
    <vt:vector size="61" baseType="lpstr">
      <vt:lpstr>Arial</vt:lpstr>
      <vt:lpstr>Arial</vt:lpstr>
      <vt:lpstr>Calibri</vt:lpstr>
      <vt:lpstr>Courier New</vt:lpstr>
      <vt:lpstr>Helvetica</vt:lpstr>
      <vt:lpstr>Open Sans</vt:lpstr>
      <vt:lpstr>Summer Font</vt:lpstr>
      <vt:lpstr>Office Theme</vt:lpstr>
      <vt:lpstr>JavaScript for Web Warriors, 7e  Chapter 6: Enhancing and Validating Forms </vt:lpstr>
      <vt:lpstr>Chapter Objectives (1 of 2)</vt:lpstr>
      <vt:lpstr>Chapter Objectives (2 of 2)</vt:lpstr>
      <vt:lpstr>Exploring Forms and Form Elements (1 of 5)</vt:lpstr>
      <vt:lpstr>Exploring Forms and Form Elements (2 of 5)</vt:lpstr>
      <vt:lpstr>Exploring Forms and Form Elements (3 of 5)</vt:lpstr>
      <vt:lpstr>Exploring Forms and Form Elements (4 of 5)</vt:lpstr>
      <vt:lpstr>Exploring Forms and Form Elements (5 of 5)</vt:lpstr>
      <vt:lpstr>Working with Selection Lists (1 of 4)</vt:lpstr>
      <vt:lpstr>Working with Selection Lists (2 of 4)</vt:lpstr>
      <vt:lpstr>Working with Selection Lists (3 of 4)</vt:lpstr>
      <vt:lpstr>Working with Selection Lists (4 of 4)</vt:lpstr>
      <vt:lpstr>Working with Option Buttons (1 of 6)</vt:lpstr>
      <vt:lpstr>Working with Option Buttons (2 of 6)</vt:lpstr>
      <vt:lpstr>Working with Option Buttons (3 of 6)</vt:lpstr>
      <vt:lpstr>Working with Option Buttons (4 of 6)</vt:lpstr>
      <vt:lpstr>Working with Option Buttons (5 of 6)</vt:lpstr>
      <vt:lpstr>Working with Option Buttons (6 of 6)</vt:lpstr>
      <vt:lpstr>Activity 6.1: Knowledge Check</vt:lpstr>
      <vt:lpstr>Activity 6.1: Knowledge Check Answers (1 of 2)</vt:lpstr>
      <vt:lpstr>Activity 6.1: Knowledge Check Answers (2 of 2)</vt:lpstr>
      <vt:lpstr>Formatting Data Values in a Form (1 of 4)</vt:lpstr>
      <vt:lpstr>Formatting Data Values in a Form (2 of 4)</vt:lpstr>
      <vt:lpstr>Formatting Data Values in a Form (3 of 4)</vt:lpstr>
      <vt:lpstr>Formatting Data Values in a Form (4 of 4)</vt:lpstr>
      <vt:lpstr>Responding to Form Events (1 of 3)</vt:lpstr>
      <vt:lpstr>Responding to Form Events (2 of 3)</vt:lpstr>
      <vt:lpstr>Responding to Form Events (3 of 3)</vt:lpstr>
      <vt:lpstr>Working with Hidden Fields (1 of 2)</vt:lpstr>
      <vt:lpstr>Working with Hidden Fields (2 of 2)</vt:lpstr>
      <vt:lpstr>Exploring Form Submission</vt:lpstr>
      <vt:lpstr>Validating Form Data with JavaScript (1 of 11)</vt:lpstr>
      <vt:lpstr>Validating Form Data with JavaScript (2 of 11)</vt:lpstr>
      <vt:lpstr>Validating Form Data with JavaScript (3 of 11)</vt:lpstr>
      <vt:lpstr>Validating Form Data with JavaScript (4 of 11)</vt:lpstr>
      <vt:lpstr>Validating Form Data with JavaScript (5 of 11)</vt:lpstr>
      <vt:lpstr>Validating Form Data with JavaScript (6 of 11)</vt:lpstr>
      <vt:lpstr>Validating Form Data with JavaScript (7 of 11)</vt:lpstr>
      <vt:lpstr>Validating Form Data with JavaScript (8 of 11)</vt:lpstr>
      <vt:lpstr>Validating Form Data with JavaScript (9 of 11)</vt:lpstr>
      <vt:lpstr>Validating Form Data with JavaScript (10 of 11)</vt:lpstr>
      <vt:lpstr>Validating Form Data with JavaScript (11 of 11)</vt:lpstr>
      <vt:lpstr>Activity 6.2: Think, Pair, and Share</vt:lpstr>
      <vt:lpstr>Testing a Form Field Against a Regular Expression (1 of 2)</vt:lpstr>
      <vt:lpstr>Testing a Form Field Against a Regular Expression (2 of 2)</vt:lpstr>
      <vt:lpstr>Creating a Custom Validity Check (1 of 2)</vt:lpstr>
      <vt:lpstr>Creating a Custom Validity Check (2 of 2)</vt:lpstr>
      <vt:lpstr>Managing Form Validation (1 of 3)</vt:lpstr>
      <vt:lpstr>Managing Form Validation (2 of 3)</vt:lpstr>
      <vt:lpstr>Managing Form Validation (3 of 3)</vt:lpstr>
      <vt:lpstr>Activity 6.3: Discussion Questions</vt:lpstr>
      <vt:lpstr>Self-Assessment</vt:lpstr>
      <vt:lpstr>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2021-06-16T16:02:23Z</dcterms:created>
  <dcterms:modified xsi:type="dcterms:W3CDTF">2021-07-30T18:25:43Z</dcterms:modified>
</cp:coreProperties>
</file>